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24"/>
  </p:notesMasterIdLst>
  <p:sldIdLst>
    <p:sldId id="256" r:id="rId5"/>
    <p:sldId id="5462" r:id="rId6"/>
    <p:sldId id="5457" r:id="rId7"/>
    <p:sldId id="782" r:id="rId8"/>
    <p:sldId id="800" r:id="rId9"/>
    <p:sldId id="5465" r:id="rId10"/>
    <p:sldId id="5459" r:id="rId11"/>
    <p:sldId id="5468" r:id="rId12"/>
    <p:sldId id="2538" r:id="rId13"/>
    <p:sldId id="585" r:id="rId14"/>
    <p:sldId id="5450" r:id="rId15"/>
    <p:sldId id="5440" r:id="rId16"/>
    <p:sldId id="363" r:id="rId17"/>
    <p:sldId id="5463" r:id="rId18"/>
    <p:sldId id="5469" r:id="rId19"/>
    <p:sldId id="2644" r:id="rId20"/>
    <p:sldId id="2616" r:id="rId21"/>
    <p:sldId id="264" r:id="rId22"/>
    <p:sldId id="263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ieri Piñarreta Ruth Mercedes" initials="BPRM" lastIdx="20" clrIdx="0">
    <p:extLst>
      <p:ext uri="{19B8F6BF-5375-455C-9EA6-DF929625EA0E}">
        <p15:presenceInfo xmlns:p15="http://schemas.microsoft.com/office/powerpoint/2012/main" userId="S::rbarbieri@sunat.gob.pe::3a3b1f65-cb07-46df-a7db-15fb2e423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AFE"/>
    <a:srgbClr val="C6C2FE"/>
    <a:srgbClr val="FFD9D9"/>
    <a:srgbClr val="00CCFF"/>
    <a:srgbClr val="D93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3665" autoAdjust="0"/>
  </p:normalViewPr>
  <p:slideViewPr>
    <p:cSldViewPr snapToGrid="0">
      <p:cViewPr>
        <p:scale>
          <a:sx n="80" d="100"/>
          <a:sy n="80" d="100"/>
        </p:scale>
        <p:origin x="220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rbarbieri\Desktop\etna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rbarbieri\Desktop\etn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rbarbieri\Desktop\etna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rbarbieri\Desktop\etna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1" dirty="0"/>
              <a:t>NIVELES</a:t>
            </a:r>
            <a:r>
              <a:rPr lang="es-ES" sz="1600" b="1" i="1" baseline="0" dirty="0"/>
              <a:t> DE CONTROL EXPORTACION  2020</a:t>
            </a:r>
            <a:endParaRPr lang="es-PE" sz="16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 1'!$K$6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1'!$J$7:$J$8</c:f>
              <c:strCache>
                <c:ptCount val="2"/>
                <c:pt idx="0">
                  <c:v>CON CERTIFICACION</c:v>
                </c:pt>
                <c:pt idx="1">
                  <c:v>SIN CERTIFICACIÓN</c:v>
                </c:pt>
              </c:strCache>
            </c:strRef>
          </c:cat>
          <c:val>
            <c:numRef>
              <c:f>'Sheet 1'!$K$7:$K$8</c:f>
              <c:numCache>
                <c:formatCode>0.00%</c:formatCode>
                <c:ptCount val="2"/>
                <c:pt idx="0">
                  <c:v>0</c:v>
                </c:pt>
                <c:pt idx="1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C-4561-ABD6-A8976C2BC975}"/>
            </c:ext>
          </c:extLst>
        </c:ser>
        <c:ser>
          <c:idx val="1"/>
          <c:order val="1"/>
          <c:tx>
            <c:strRef>
              <c:f>'Sheet 1'!$L$6</c:f>
              <c:strCache>
                <c:ptCount val="1"/>
                <c:pt idx="0">
                  <c:v>Automático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89-4489-8960-67750ADE0E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1'!$J$7:$J$8</c:f>
              <c:strCache>
                <c:ptCount val="2"/>
                <c:pt idx="0">
                  <c:v>CON CERTIFICACION</c:v>
                </c:pt>
                <c:pt idx="1">
                  <c:v>SIN CERTIFICACIÓN</c:v>
                </c:pt>
              </c:strCache>
            </c:strRef>
          </c:cat>
          <c:val>
            <c:numRef>
              <c:f>'Sheet 1'!$L$7:$L$8</c:f>
              <c:numCache>
                <c:formatCode>0.00%</c:formatCode>
                <c:ptCount val="2"/>
                <c:pt idx="0">
                  <c:v>1</c:v>
                </c:pt>
                <c:pt idx="1">
                  <c:v>0.93100000000000005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FC-4561-ABD6-A8976C2BC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9488912"/>
        <c:axId val="530919632"/>
      </c:barChart>
      <c:catAx>
        <c:axId val="26948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30919632"/>
        <c:crosses val="autoZero"/>
        <c:auto val="1"/>
        <c:lblAlgn val="ctr"/>
        <c:lblOffset val="100"/>
        <c:noMultiLvlLbl val="0"/>
      </c:catAx>
      <c:valAx>
        <c:axId val="5309196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6948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 sz="1100"/>
      </a:pPr>
      <a:endParaRPr lang="es-P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1" baseline="0" dirty="0">
                <a:effectLst/>
              </a:rPr>
              <a:t>TIEMPOS DE EXPORTACIONES 2020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23456758530183727"/>
          <c:y val="0.17634549681364586"/>
          <c:w val="0.7209879702537183"/>
          <c:h val="0.758862202159505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 1'!$T$6</c:f>
              <c:strCache>
                <c:ptCount val="1"/>
                <c:pt idx="0">
                  <c:v>PROM TTLE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6EE-4492-A958-E20F71C2E1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1'!$S$7:$S$8</c:f>
              <c:strCache>
                <c:ptCount val="2"/>
                <c:pt idx="0">
                  <c:v>CON CERTIFICACION</c:v>
                </c:pt>
                <c:pt idx="1">
                  <c:v>SIN CERTIFICACIÓN</c:v>
                </c:pt>
              </c:strCache>
            </c:strRef>
          </c:cat>
          <c:val>
            <c:numRef>
              <c:f>'Sheet 1'!$T$7:$T$8</c:f>
              <c:numCache>
                <c:formatCode>General</c:formatCode>
                <c:ptCount val="2"/>
                <c:pt idx="0">
                  <c:v>3.8</c:v>
                </c:pt>
                <c:pt idx="1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A-4F9D-A065-C2FEF5318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3042320"/>
        <c:axId val="530527808"/>
      </c:barChart>
      <c:catAx>
        <c:axId val="53304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30527808"/>
        <c:crosses val="autoZero"/>
        <c:auto val="1"/>
        <c:lblAlgn val="ctr"/>
        <c:lblOffset val="100"/>
        <c:noMultiLvlLbl val="0"/>
      </c:catAx>
      <c:valAx>
        <c:axId val="530527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304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1" dirty="0"/>
              <a:t>RATIO INSPECCION OEA</a:t>
            </a:r>
            <a:r>
              <a:rPr lang="en-US" b="1" i="1" baseline="0" dirty="0"/>
              <a:t> PAÍS DESTINO</a:t>
            </a:r>
          </a:p>
          <a:p>
            <a:pPr>
              <a:defRPr/>
            </a:pPr>
            <a:r>
              <a:rPr lang="en-US" b="1" i="1" baseline="0" dirty="0"/>
              <a:t>2020</a:t>
            </a:r>
            <a:endParaRPr lang="en-US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 1'!$V$37</c:f>
              <c:strCache>
                <c:ptCount val="1"/>
                <c:pt idx="0">
                  <c:v>RATIO INSPECCION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1'!$S$38:$S$39</c:f>
              <c:strCache>
                <c:ptCount val="2"/>
                <c:pt idx="0">
                  <c:v>OEA</c:v>
                </c:pt>
                <c:pt idx="1">
                  <c:v>NO OEA</c:v>
                </c:pt>
              </c:strCache>
            </c:strRef>
          </c:cat>
          <c:val>
            <c:numRef>
              <c:f>'Sheet 1'!$V$38:$V$39</c:f>
              <c:numCache>
                <c:formatCode>0%</c:formatCode>
                <c:ptCount val="2"/>
                <c:pt idx="0">
                  <c:v>0</c:v>
                </c:pt>
                <c:pt idx="1">
                  <c:v>3.1756911126342241E-2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7-4454-B2E1-80D5009F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2862752"/>
        <c:axId val="530919216"/>
      </c:barChart>
      <c:catAx>
        <c:axId val="53286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30919216"/>
        <c:crosses val="autoZero"/>
        <c:auto val="1"/>
        <c:lblAlgn val="ctr"/>
        <c:lblOffset val="100"/>
        <c:noMultiLvlLbl val="0"/>
      </c:catAx>
      <c:valAx>
        <c:axId val="5309192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3286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1" dirty="0"/>
              <a:t>TIEMPOS DE DESPACHO INGRESO </a:t>
            </a:r>
            <a:r>
              <a:rPr lang="en-US" sz="1400" b="1" i="1" u="none" strike="noStrike" baseline="0" dirty="0">
                <a:effectLst/>
              </a:rPr>
              <a:t>PAÍS DESTINO  2020</a:t>
            </a:r>
            <a:endParaRPr lang="en-US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 1'!$V$43</c:f>
              <c:strCache>
                <c:ptCount val="1"/>
                <c:pt idx="0">
                  <c:v>TIEMPOS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7-4350-86CF-3BAF56ACF92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07-4350-86CF-3BAF56ACF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1'!$S$44:$S$45</c:f>
              <c:strCache>
                <c:ptCount val="2"/>
                <c:pt idx="0">
                  <c:v>OEA</c:v>
                </c:pt>
                <c:pt idx="1">
                  <c:v>NO OEA</c:v>
                </c:pt>
              </c:strCache>
            </c:strRef>
          </c:cat>
          <c:val>
            <c:numRef>
              <c:f>'Sheet 1'!$V$44:$V$45</c:f>
              <c:numCache>
                <c:formatCode>General</c:formatCode>
                <c:ptCount val="2"/>
                <c:pt idx="0">
                  <c:v>1.1200000000000001</c:v>
                </c:pt>
                <c:pt idx="1">
                  <c:v>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A-4B26-A938-CAA6AD29C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0562432"/>
        <c:axId val="367804496"/>
      </c:barChart>
      <c:catAx>
        <c:axId val="35056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7804496"/>
        <c:crosses val="autoZero"/>
        <c:auto val="1"/>
        <c:lblAlgn val="ctr"/>
        <c:lblOffset val="100"/>
        <c:noMultiLvlLbl val="0"/>
      </c:catAx>
      <c:valAx>
        <c:axId val="367804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056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20227-96DA-4702-BF81-C7F2081438E8}" type="doc">
      <dgm:prSet loTypeId="urn:microsoft.com/office/officeart/2018/2/layout/IconLabelList" loCatId="icon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5EF71A6A-9022-4DD1-AA3C-2B3B2CDA9069}">
      <dgm:prSet custT="1"/>
      <dgm:spPr>
        <a:xfrm>
          <a:off x="4980481" y="2143001"/>
          <a:ext cx="2043166" cy="1301391"/>
        </a:xfrm>
      </dgm:spPr>
      <dgm:t>
        <a:bodyPr/>
        <a:lstStyle/>
        <a:p>
          <a:pPr>
            <a:lnSpc>
              <a:spcPct val="100000"/>
            </a:lnSpc>
          </a:pPr>
          <a:r>
            <a:rPr lang="es-ES" sz="1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solvencia financiera debidamente acreditada.</a:t>
          </a:r>
          <a:endParaRPr lang="es-PE" sz="1600" b="1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0E5688B5-F997-47A4-AF99-B19E71BD80E8}" type="parTrans" cxnId="{CBA33BFA-4C62-4BCE-B85E-CCB679734F83}">
      <dgm:prSet/>
      <dgm:spPr/>
      <dgm:t>
        <a:bodyPr/>
        <a:lstStyle/>
        <a:p>
          <a:endParaRPr lang="es-PE"/>
        </a:p>
      </dgm:t>
    </dgm:pt>
    <dgm:pt modelId="{02FF96F6-53CF-4177-976F-08DC1DE6EBE6}" type="sibTrans" cxnId="{CBA33BFA-4C62-4BCE-B85E-CCB679734F83}">
      <dgm:prSet phldrT="3" phldr="0"/>
      <dgm:spPr/>
      <dgm:t>
        <a:bodyPr/>
        <a:lstStyle/>
        <a:p>
          <a:endParaRPr lang="es-PE"/>
        </a:p>
      </dgm:t>
    </dgm:pt>
    <dgm:pt modelId="{7E9FA27E-C4C3-4510-8CE4-13D1EBEBFF8E}">
      <dgm:prSet custT="1"/>
      <dgm:spPr>
        <a:xfrm>
          <a:off x="7421217" y="2159709"/>
          <a:ext cx="1652042" cy="1289707"/>
        </a:xfrm>
      </dgm:spPr>
      <dgm:t>
        <a:bodyPr/>
        <a:lstStyle/>
        <a:p>
          <a:pPr>
            <a:lnSpc>
              <a:spcPct val="100000"/>
            </a:lnSpc>
          </a:pPr>
          <a:r>
            <a:rPr lang="es-ES" sz="1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un nivel de seguridad adecuado.</a:t>
          </a:r>
          <a:endParaRPr lang="es-PE" sz="1600" b="1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7752EE2-CBF5-404F-A73B-1FA0A2ED1193}" type="parTrans" cxnId="{AC736E19-8F4E-42F0-A131-58B1677CE4CF}">
      <dgm:prSet/>
      <dgm:spPr/>
      <dgm:t>
        <a:bodyPr/>
        <a:lstStyle/>
        <a:p>
          <a:endParaRPr lang="es-PE"/>
        </a:p>
      </dgm:t>
    </dgm:pt>
    <dgm:pt modelId="{BB63962D-5837-4BE7-992D-B0E1323955FE}" type="sibTrans" cxnId="{AC736E19-8F4E-42F0-A131-58B1677CE4CF}">
      <dgm:prSet phldrT="4" phldr="0"/>
      <dgm:spPr/>
      <dgm:t>
        <a:bodyPr/>
        <a:lstStyle/>
        <a:p>
          <a:endParaRPr lang="en-US"/>
        </a:p>
      </dgm:t>
    </dgm:pt>
    <dgm:pt modelId="{3946CEFE-5828-41D7-979E-F0FC7262E3D6}">
      <dgm:prSet custT="1"/>
      <dgm:spPr>
        <a:xfrm>
          <a:off x="217492" y="2146348"/>
          <a:ext cx="2043166" cy="1289707"/>
        </a:xfrm>
      </dgm:spPr>
      <dgm:t>
        <a:bodyPr/>
        <a:lstStyle/>
        <a:p>
          <a:pPr>
            <a:lnSpc>
              <a:spcPct val="100000"/>
            </a:lnSpc>
          </a:pPr>
          <a:r>
            <a:rPr lang="es-ES" sz="1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una trayectoria satisfactoria de cumplimiento de normativa tributaria vigente.</a:t>
          </a:r>
          <a:endParaRPr lang="es-PE" sz="1600" b="1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D59E79B-4257-49CB-8CF1-35C31365196F}" type="sibTrans" cxnId="{2CF2D684-FEDF-4606-82E5-BE7B79BCCD4A}">
      <dgm:prSet phldrT="1" phldr="0"/>
      <dgm:spPr/>
      <dgm:t>
        <a:bodyPr/>
        <a:lstStyle/>
        <a:p>
          <a:endParaRPr lang="es-PE"/>
        </a:p>
      </dgm:t>
    </dgm:pt>
    <dgm:pt modelId="{33315CC4-B8BA-4DB1-8065-1D293C4DE43F}" type="parTrans" cxnId="{2CF2D684-FEDF-4606-82E5-BE7B79BCCD4A}">
      <dgm:prSet/>
      <dgm:spPr/>
      <dgm:t>
        <a:bodyPr/>
        <a:lstStyle/>
        <a:p>
          <a:endParaRPr lang="es-PE"/>
        </a:p>
      </dgm:t>
    </dgm:pt>
    <dgm:pt modelId="{F19CE0A4-2427-4C9B-B9DC-20681F20FC20}">
      <dgm:prSet custT="1"/>
      <dgm:spPr>
        <a:xfrm>
          <a:off x="2557674" y="2142914"/>
          <a:ext cx="2065252" cy="1301507"/>
        </a:xfrm>
      </dgm:spPr>
      <dgm:t>
        <a:bodyPr/>
        <a:lstStyle/>
        <a:p>
          <a:pPr>
            <a:lnSpc>
              <a:spcPct val="100000"/>
            </a:lnSpc>
          </a:pPr>
          <a:r>
            <a:rPr lang="es-ES" sz="16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un sistema de registros contables y logísticos adecuados que permitan la trazabilidad de las operaciones de comercio exterior.</a:t>
          </a:r>
          <a:endParaRPr lang="es-PE" sz="1600" b="1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1B8A4C4-61CD-4DD3-AB78-1BE1D2F3419E}" type="sibTrans" cxnId="{31559F35-8F27-48B6-8AFA-83EB74BF2B48}">
      <dgm:prSet phldrT="2" phldr="0"/>
      <dgm:spPr/>
      <dgm:t>
        <a:bodyPr/>
        <a:lstStyle/>
        <a:p>
          <a:endParaRPr lang="es-PE"/>
        </a:p>
      </dgm:t>
    </dgm:pt>
    <dgm:pt modelId="{EE9EF144-366E-41C6-B494-1BEC86B68D3D}" type="parTrans" cxnId="{31559F35-8F27-48B6-8AFA-83EB74BF2B48}">
      <dgm:prSet/>
      <dgm:spPr/>
      <dgm:t>
        <a:bodyPr/>
        <a:lstStyle/>
        <a:p>
          <a:endParaRPr lang="es-PE"/>
        </a:p>
      </dgm:t>
    </dgm:pt>
    <dgm:pt modelId="{6393775D-4069-4592-8DF4-1FCF0D8C21D3}" type="pres">
      <dgm:prSet presAssocID="{14C20227-96DA-4702-BF81-C7F2081438E8}" presName="root" presStyleCnt="0">
        <dgm:presLayoutVars>
          <dgm:dir/>
          <dgm:resizeHandles val="exact"/>
        </dgm:presLayoutVars>
      </dgm:prSet>
      <dgm:spPr/>
    </dgm:pt>
    <dgm:pt modelId="{81B39F13-A73C-47C3-85F4-7DEA87EDF9A2}" type="pres">
      <dgm:prSet presAssocID="{3946CEFE-5828-41D7-979E-F0FC7262E3D6}" presName="compNode" presStyleCnt="0"/>
      <dgm:spPr/>
    </dgm:pt>
    <dgm:pt modelId="{DC3DB9FC-6ACF-421E-9B3E-4D5E8AEF401B}" type="pres">
      <dgm:prSet presAssocID="{3946CEFE-5828-41D7-979E-F0FC7262E3D6}" presName="iconRect" presStyleLbl="node1" presStyleIdx="0" presStyleCnt="4" custLinFactNeighborX="24552" custLinFactNeighborY="6118"/>
      <dgm:spPr>
        <a:xfrm>
          <a:off x="648792" y="899588"/>
          <a:ext cx="919424" cy="919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nta"/>
        </a:ext>
      </dgm:extLst>
    </dgm:pt>
    <dgm:pt modelId="{2FDB6536-AE87-4B14-A23D-6C353D069010}" type="pres">
      <dgm:prSet presAssocID="{3946CEFE-5828-41D7-979E-F0FC7262E3D6}" presName="spaceRect" presStyleCnt="0"/>
      <dgm:spPr/>
    </dgm:pt>
    <dgm:pt modelId="{C291C78C-880E-4558-B38A-36B5E5A3D68E}" type="pres">
      <dgm:prSet presAssocID="{3946CEFE-5828-41D7-979E-F0FC7262E3D6}" presName="textRect" presStyleLbl="revTx" presStyleIdx="0" presStyleCnt="4" custLinFactNeighborX="7362" custLinFactNeighborY="90">
        <dgm:presLayoutVars>
          <dgm:chMax val="1"/>
          <dgm:chPref val="1"/>
        </dgm:presLayoutVars>
      </dgm:prSet>
      <dgm:spPr/>
    </dgm:pt>
    <dgm:pt modelId="{B05E3908-2099-4F95-9646-5992AC58FA39}" type="pres">
      <dgm:prSet presAssocID="{9D59E79B-4257-49CB-8CF1-35C31365196F}" presName="sibTrans" presStyleCnt="0"/>
      <dgm:spPr/>
    </dgm:pt>
    <dgm:pt modelId="{2060E1CB-2DE4-47A5-9A74-27EF609D0013}" type="pres">
      <dgm:prSet presAssocID="{F19CE0A4-2427-4C9B-B9DC-20681F20FC20}" presName="compNode" presStyleCnt="0"/>
      <dgm:spPr/>
    </dgm:pt>
    <dgm:pt modelId="{CD23564C-8417-42E6-B78F-FCC003E44CC4}" type="pres">
      <dgm:prSet presAssocID="{F19CE0A4-2427-4C9B-B9DC-20681F20FC20}" presName="iconRect" presStyleLbl="node1" presStyleIdx="1" presStyleCnt="4" custLinFactX="100000" custLinFactNeighborX="172333" custLinFactNeighborY="7354"/>
      <dgm:spPr>
        <a:xfrm>
          <a:off x="3151045" y="940982"/>
          <a:ext cx="919424" cy="919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ndencia al alza"/>
        </a:ext>
      </dgm:extLst>
    </dgm:pt>
    <dgm:pt modelId="{D4167FD5-7686-44F3-9E72-EC7782B7CFE2}" type="pres">
      <dgm:prSet presAssocID="{F19CE0A4-2427-4C9B-B9DC-20681F20FC20}" presName="spaceRect" presStyleCnt="0"/>
      <dgm:spPr/>
    </dgm:pt>
    <dgm:pt modelId="{844C70A1-2429-4273-8A12-1A884CB7038C}" type="pres">
      <dgm:prSet presAssocID="{F19CE0A4-2427-4C9B-B9DC-20681F20FC20}" presName="textRect" presStyleLbl="revTx" presStyleIdx="1" presStyleCnt="4" custScaleX="101081" custScaleY="100915" custLinFactNeighborX="4399" custLinFactNeighborY="-2416">
        <dgm:presLayoutVars>
          <dgm:chMax val="1"/>
          <dgm:chPref val="1"/>
        </dgm:presLayoutVars>
      </dgm:prSet>
      <dgm:spPr/>
    </dgm:pt>
    <dgm:pt modelId="{7CB07A14-C171-4341-AA67-CB8234844384}" type="pres">
      <dgm:prSet presAssocID="{61B8A4C4-61CD-4DD3-AB78-1BE1D2F3419E}" presName="sibTrans" presStyleCnt="0"/>
      <dgm:spPr/>
    </dgm:pt>
    <dgm:pt modelId="{D3832BBE-D157-4ED8-BCBD-525DE8CD1829}" type="pres">
      <dgm:prSet presAssocID="{5EF71A6A-9022-4DD1-AA3C-2B3B2CDA9069}" presName="compNode" presStyleCnt="0"/>
      <dgm:spPr/>
    </dgm:pt>
    <dgm:pt modelId="{91739A18-4985-43B4-95A1-31E4EBD43AD5}" type="pres">
      <dgm:prSet presAssocID="{5EF71A6A-9022-4DD1-AA3C-2B3B2CDA9069}" presName="iconRect" presStyleLbl="node1" presStyleIdx="2" presStyleCnt="4" custLinFactX="100000" custLinFactNeighborX="143437" custLinFactNeighborY="7371"/>
      <dgm:spPr>
        <a:xfrm>
          <a:off x="5451558" y="1102839"/>
          <a:ext cx="919424" cy="9194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03D04987-5EB6-40E2-94B0-848E7BBF6517}" type="pres">
      <dgm:prSet presAssocID="{5EF71A6A-9022-4DD1-AA3C-2B3B2CDA9069}" presName="spaceRect" presStyleCnt="0"/>
      <dgm:spPr/>
    </dgm:pt>
    <dgm:pt modelId="{0D4FAE61-39D3-4D6F-A61F-C6C9DC90424F}" type="pres">
      <dgm:prSet presAssocID="{5EF71A6A-9022-4DD1-AA3C-2B3B2CDA9069}" presName="textRect" presStyleLbl="revTx" presStyleIdx="2" presStyleCnt="4" custScaleY="100906" custLinFactNeighborX="4399">
        <dgm:presLayoutVars>
          <dgm:chMax val="1"/>
          <dgm:chPref val="1"/>
        </dgm:presLayoutVars>
      </dgm:prSet>
      <dgm:spPr/>
    </dgm:pt>
    <dgm:pt modelId="{CBCF20BA-929F-4111-B057-8408A8FB3324}" type="pres">
      <dgm:prSet presAssocID="{02FF96F6-53CF-4177-976F-08DC1DE6EBE6}" presName="sibTrans" presStyleCnt="0"/>
      <dgm:spPr/>
    </dgm:pt>
    <dgm:pt modelId="{16A5A055-3F5F-47E8-8319-1BA3BABE00E6}" type="pres">
      <dgm:prSet presAssocID="{7E9FA27E-C4C3-4510-8CE4-13D1EBEBFF8E}" presName="compNode" presStyleCnt="0"/>
      <dgm:spPr/>
    </dgm:pt>
    <dgm:pt modelId="{DC0649B3-6F70-4A64-93E5-6A4F050C3458}" type="pres">
      <dgm:prSet presAssocID="{7E9FA27E-C4C3-4510-8CE4-13D1EBEBFF8E}" presName="iconRect" presStyleLbl="node1" presStyleIdx="3" presStyleCnt="4" custLinFactX="-202361" custLinFactNeighborX="-300000" custLinFactNeighborY="3061"/>
      <dgm:spPr>
        <a:xfrm>
          <a:off x="7613771" y="1102073"/>
          <a:ext cx="919424" cy="9194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ción con gráfico de barras"/>
        </a:ext>
      </dgm:extLst>
    </dgm:pt>
    <dgm:pt modelId="{C2C29577-B688-415D-A06F-583F6663A877}" type="pres">
      <dgm:prSet presAssocID="{7E9FA27E-C4C3-4510-8CE4-13D1EBEBFF8E}" presName="spaceRect" presStyleCnt="0"/>
      <dgm:spPr/>
    </dgm:pt>
    <dgm:pt modelId="{A5A8362D-9848-4717-A0F7-045A6061799D}" type="pres">
      <dgm:prSet presAssocID="{7E9FA27E-C4C3-4510-8CE4-13D1EBEBFF8E}" presName="textRect" presStyleLbl="revTx" presStyleIdx="3" presStyleCnt="4" custScaleX="80857" custLinFactNeighborX="-7613" custLinFactNeighborY="616">
        <dgm:presLayoutVars>
          <dgm:chMax val="1"/>
          <dgm:chPref val="1"/>
        </dgm:presLayoutVars>
      </dgm:prSet>
      <dgm:spPr/>
    </dgm:pt>
  </dgm:ptLst>
  <dgm:cxnLst>
    <dgm:cxn modelId="{AC736E19-8F4E-42F0-A131-58B1677CE4CF}" srcId="{14C20227-96DA-4702-BF81-C7F2081438E8}" destId="{7E9FA27E-C4C3-4510-8CE4-13D1EBEBFF8E}" srcOrd="3" destOrd="0" parTransId="{87752EE2-CBF5-404F-A73B-1FA0A2ED1193}" sibTransId="{BB63962D-5837-4BE7-992D-B0E1323955FE}"/>
    <dgm:cxn modelId="{31559F35-8F27-48B6-8AFA-83EB74BF2B48}" srcId="{14C20227-96DA-4702-BF81-C7F2081438E8}" destId="{F19CE0A4-2427-4C9B-B9DC-20681F20FC20}" srcOrd="1" destOrd="0" parTransId="{EE9EF144-366E-41C6-B494-1BEC86B68D3D}" sibTransId="{61B8A4C4-61CD-4DD3-AB78-1BE1D2F3419E}"/>
    <dgm:cxn modelId="{BEB6723A-BF2B-42D5-A0D2-2AECB983B286}" type="presOf" srcId="{7E9FA27E-C4C3-4510-8CE4-13D1EBEBFF8E}" destId="{A5A8362D-9848-4717-A0F7-045A6061799D}" srcOrd="0" destOrd="0" presId="urn:microsoft.com/office/officeart/2018/2/layout/IconLabelList"/>
    <dgm:cxn modelId="{B1A2C853-07E7-4A22-97FC-245EA6AEF1B5}" type="presOf" srcId="{14C20227-96DA-4702-BF81-C7F2081438E8}" destId="{6393775D-4069-4592-8DF4-1FCF0D8C21D3}" srcOrd="0" destOrd="0" presId="urn:microsoft.com/office/officeart/2018/2/layout/IconLabelList"/>
    <dgm:cxn modelId="{4665FE75-16EE-443D-A4E2-451C889FE2B5}" type="presOf" srcId="{5EF71A6A-9022-4DD1-AA3C-2B3B2CDA9069}" destId="{0D4FAE61-39D3-4D6F-A61F-C6C9DC90424F}" srcOrd="0" destOrd="0" presId="urn:microsoft.com/office/officeart/2018/2/layout/IconLabelList"/>
    <dgm:cxn modelId="{2CF2D684-FEDF-4606-82E5-BE7B79BCCD4A}" srcId="{14C20227-96DA-4702-BF81-C7F2081438E8}" destId="{3946CEFE-5828-41D7-979E-F0FC7262E3D6}" srcOrd="0" destOrd="0" parTransId="{33315CC4-B8BA-4DB1-8065-1D293C4DE43F}" sibTransId="{9D59E79B-4257-49CB-8CF1-35C31365196F}"/>
    <dgm:cxn modelId="{8034CCE9-372F-42AF-B983-7271BF42F597}" type="presOf" srcId="{F19CE0A4-2427-4C9B-B9DC-20681F20FC20}" destId="{844C70A1-2429-4273-8A12-1A884CB7038C}" srcOrd="0" destOrd="0" presId="urn:microsoft.com/office/officeart/2018/2/layout/IconLabelList"/>
    <dgm:cxn modelId="{CBA33BFA-4C62-4BCE-B85E-CCB679734F83}" srcId="{14C20227-96DA-4702-BF81-C7F2081438E8}" destId="{5EF71A6A-9022-4DD1-AA3C-2B3B2CDA9069}" srcOrd="2" destOrd="0" parTransId="{0E5688B5-F997-47A4-AF99-B19E71BD80E8}" sibTransId="{02FF96F6-53CF-4177-976F-08DC1DE6EBE6}"/>
    <dgm:cxn modelId="{D44840FF-B65B-4DF6-BDEC-515B34070808}" type="presOf" srcId="{3946CEFE-5828-41D7-979E-F0FC7262E3D6}" destId="{C291C78C-880E-4558-B38A-36B5E5A3D68E}" srcOrd="0" destOrd="0" presId="urn:microsoft.com/office/officeart/2018/2/layout/IconLabelList"/>
    <dgm:cxn modelId="{F63BAFA0-6670-40E4-A569-C9C0B2410E09}" type="presParOf" srcId="{6393775D-4069-4592-8DF4-1FCF0D8C21D3}" destId="{81B39F13-A73C-47C3-85F4-7DEA87EDF9A2}" srcOrd="0" destOrd="0" presId="urn:microsoft.com/office/officeart/2018/2/layout/IconLabelList"/>
    <dgm:cxn modelId="{BCC1AA86-B5DD-4894-A7E2-D6EDEACDFC24}" type="presParOf" srcId="{81B39F13-A73C-47C3-85F4-7DEA87EDF9A2}" destId="{DC3DB9FC-6ACF-421E-9B3E-4D5E8AEF401B}" srcOrd="0" destOrd="0" presId="urn:microsoft.com/office/officeart/2018/2/layout/IconLabelList"/>
    <dgm:cxn modelId="{49B768A6-D36B-4782-8CB5-6D7CF9658FCA}" type="presParOf" srcId="{81B39F13-A73C-47C3-85F4-7DEA87EDF9A2}" destId="{2FDB6536-AE87-4B14-A23D-6C353D069010}" srcOrd="1" destOrd="0" presId="urn:microsoft.com/office/officeart/2018/2/layout/IconLabelList"/>
    <dgm:cxn modelId="{6C071C3D-415F-49FC-8589-1AF7829D7625}" type="presParOf" srcId="{81B39F13-A73C-47C3-85F4-7DEA87EDF9A2}" destId="{C291C78C-880E-4558-B38A-36B5E5A3D68E}" srcOrd="2" destOrd="0" presId="urn:microsoft.com/office/officeart/2018/2/layout/IconLabelList"/>
    <dgm:cxn modelId="{9F895032-DFC8-4AD3-9407-C3B1B50DEA2E}" type="presParOf" srcId="{6393775D-4069-4592-8DF4-1FCF0D8C21D3}" destId="{B05E3908-2099-4F95-9646-5992AC58FA39}" srcOrd="1" destOrd="0" presId="urn:microsoft.com/office/officeart/2018/2/layout/IconLabelList"/>
    <dgm:cxn modelId="{4A56AA1A-C125-49FE-9D48-A7B409CAA0A5}" type="presParOf" srcId="{6393775D-4069-4592-8DF4-1FCF0D8C21D3}" destId="{2060E1CB-2DE4-47A5-9A74-27EF609D0013}" srcOrd="2" destOrd="0" presId="urn:microsoft.com/office/officeart/2018/2/layout/IconLabelList"/>
    <dgm:cxn modelId="{49901792-E780-423D-9B2C-740A66A59DC7}" type="presParOf" srcId="{2060E1CB-2DE4-47A5-9A74-27EF609D0013}" destId="{CD23564C-8417-42E6-B78F-FCC003E44CC4}" srcOrd="0" destOrd="0" presId="urn:microsoft.com/office/officeart/2018/2/layout/IconLabelList"/>
    <dgm:cxn modelId="{3D5FF0F3-14A7-4A8F-B05B-E3459FFB73CE}" type="presParOf" srcId="{2060E1CB-2DE4-47A5-9A74-27EF609D0013}" destId="{D4167FD5-7686-44F3-9E72-EC7782B7CFE2}" srcOrd="1" destOrd="0" presId="urn:microsoft.com/office/officeart/2018/2/layout/IconLabelList"/>
    <dgm:cxn modelId="{A6E060D6-87EB-4173-B7F8-44B97BAF4004}" type="presParOf" srcId="{2060E1CB-2DE4-47A5-9A74-27EF609D0013}" destId="{844C70A1-2429-4273-8A12-1A884CB7038C}" srcOrd="2" destOrd="0" presId="urn:microsoft.com/office/officeart/2018/2/layout/IconLabelList"/>
    <dgm:cxn modelId="{CC7BC0DB-C59F-4040-AC2C-DDCCC41321EC}" type="presParOf" srcId="{6393775D-4069-4592-8DF4-1FCF0D8C21D3}" destId="{7CB07A14-C171-4341-AA67-CB8234844384}" srcOrd="3" destOrd="0" presId="urn:microsoft.com/office/officeart/2018/2/layout/IconLabelList"/>
    <dgm:cxn modelId="{83CBA925-339B-40EB-9C05-1EFF94CDB847}" type="presParOf" srcId="{6393775D-4069-4592-8DF4-1FCF0D8C21D3}" destId="{D3832BBE-D157-4ED8-BCBD-525DE8CD1829}" srcOrd="4" destOrd="0" presId="urn:microsoft.com/office/officeart/2018/2/layout/IconLabelList"/>
    <dgm:cxn modelId="{54B13F1D-683B-4282-82CE-A00767235094}" type="presParOf" srcId="{D3832BBE-D157-4ED8-BCBD-525DE8CD1829}" destId="{91739A18-4985-43B4-95A1-31E4EBD43AD5}" srcOrd="0" destOrd="0" presId="urn:microsoft.com/office/officeart/2018/2/layout/IconLabelList"/>
    <dgm:cxn modelId="{59B2CD22-0D1E-433C-8B00-7317F5271ACA}" type="presParOf" srcId="{D3832BBE-D157-4ED8-BCBD-525DE8CD1829}" destId="{03D04987-5EB6-40E2-94B0-848E7BBF6517}" srcOrd="1" destOrd="0" presId="urn:microsoft.com/office/officeart/2018/2/layout/IconLabelList"/>
    <dgm:cxn modelId="{D0FA3385-D4CA-4B45-9DF2-2B9C19ACF14F}" type="presParOf" srcId="{D3832BBE-D157-4ED8-BCBD-525DE8CD1829}" destId="{0D4FAE61-39D3-4D6F-A61F-C6C9DC90424F}" srcOrd="2" destOrd="0" presId="urn:microsoft.com/office/officeart/2018/2/layout/IconLabelList"/>
    <dgm:cxn modelId="{16A02FDD-B3DA-4B6B-AFC5-D55FB7C222D3}" type="presParOf" srcId="{6393775D-4069-4592-8DF4-1FCF0D8C21D3}" destId="{CBCF20BA-929F-4111-B057-8408A8FB3324}" srcOrd="5" destOrd="0" presId="urn:microsoft.com/office/officeart/2018/2/layout/IconLabelList"/>
    <dgm:cxn modelId="{0C4FE4FD-88EA-46BB-8BD0-C33217C0D388}" type="presParOf" srcId="{6393775D-4069-4592-8DF4-1FCF0D8C21D3}" destId="{16A5A055-3F5F-47E8-8319-1BA3BABE00E6}" srcOrd="6" destOrd="0" presId="urn:microsoft.com/office/officeart/2018/2/layout/IconLabelList"/>
    <dgm:cxn modelId="{D43C3DA8-7CCD-4BCE-88F3-C7F6A26CA850}" type="presParOf" srcId="{16A5A055-3F5F-47E8-8319-1BA3BABE00E6}" destId="{DC0649B3-6F70-4A64-93E5-6A4F050C3458}" srcOrd="0" destOrd="0" presId="urn:microsoft.com/office/officeart/2018/2/layout/IconLabelList"/>
    <dgm:cxn modelId="{FE6A6A6F-5038-4D41-8A39-A4A668EF1348}" type="presParOf" srcId="{16A5A055-3F5F-47E8-8319-1BA3BABE00E6}" destId="{C2C29577-B688-415D-A06F-583F6663A877}" srcOrd="1" destOrd="0" presId="urn:microsoft.com/office/officeart/2018/2/layout/IconLabelList"/>
    <dgm:cxn modelId="{598867D9-A280-4651-B2F1-18882EB2B128}" type="presParOf" srcId="{16A5A055-3F5F-47E8-8319-1BA3BABE00E6}" destId="{A5A8362D-9848-4717-A0F7-045A6061799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DB9FC-6ACF-421E-9B3E-4D5E8AEF401B}">
      <dsp:nvSpPr>
        <dsp:cNvPr id="0" name=""/>
        <dsp:cNvSpPr/>
      </dsp:nvSpPr>
      <dsp:spPr>
        <a:xfrm>
          <a:off x="980770" y="571311"/>
          <a:ext cx="1065183" cy="1065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91C78C-880E-4558-B38A-36B5E5A3D68E}">
      <dsp:nvSpPr>
        <dsp:cNvPr id="0" name=""/>
        <dsp:cNvSpPr/>
      </dsp:nvSpPr>
      <dsp:spPr>
        <a:xfrm>
          <a:off x="242565" y="2051215"/>
          <a:ext cx="2367075" cy="164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una trayectoria satisfactoria de cumplimiento de normativa tributaria vigente.</a:t>
          </a:r>
          <a:endParaRPr lang="es-PE" sz="1600" b="1" kern="12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2565" y="2051215"/>
        <a:ext cx="2367075" cy="1645312"/>
      </dsp:txXfrm>
    </dsp:sp>
    <dsp:sp modelId="{CD23564C-8417-42E6-B78F-FCC003E44CC4}">
      <dsp:nvSpPr>
        <dsp:cNvPr id="0" name=""/>
        <dsp:cNvSpPr/>
      </dsp:nvSpPr>
      <dsp:spPr>
        <a:xfrm>
          <a:off x="6414202" y="580713"/>
          <a:ext cx="1065183" cy="1065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4C70A1-2429-4273-8A12-1A884CB7038C}">
      <dsp:nvSpPr>
        <dsp:cNvPr id="0" name=""/>
        <dsp:cNvSpPr/>
      </dsp:nvSpPr>
      <dsp:spPr>
        <a:xfrm>
          <a:off x="2953742" y="1998692"/>
          <a:ext cx="2392663" cy="166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un sistema de registros contables y logísticos adecuados que permitan la trazabilidad de las operaciones de comercio exterior.</a:t>
          </a:r>
          <a:endParaRPr lang="es-PE" sz="1600" b="1" kern="12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2953742" y="1998692"/>
        <a:ext cx="2392663" cy="1660367"/>
      </dsp:txXfrm>
    </dsp:sp>
    <dsp:sp modelId="{91739A18-4985-43B4-95A1-31E4EBD43AD5}">
      <dsp:nvSpPr>
        <dsp:cNvPr id="0" name=""/>
        <dsp:cNvSpPr/>
      </dsp:nvSpPr>
      <dsp:spPr>
        <a:xfrm>
          <a:off x="8900514" y="580931"/>
          <a:ext cx="1065183" cy="1065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4FAE61-39D3-4D6F-A61F-C6C9DC90424F}">
      <dsp:nvSpPr>
        <dsp:cNvPr id="0" name=""/>
        <dsp:cNvSpPr/>
      </dsp:nvSpPr>
      <dsp:spPr>
        <a:xfrm>
          <a:off x="5760644" y="2038554"/>
          <a:ext cx="2367075" cy="166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solvencia financiera debidamente acreditada.</a:t>
          </a:r>
          <a:endParaRPr lang="es-PE" sz="1600" b="1" kern="12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5760644" y="2038554"/>
        <a:ext cx="2367075" cy="1660219"/>
      </dsp:txXfrm>
    </dsp:sp>
    <dsp:sp modelId="{DC0649B3-6F70-4A64-93E5-6A4F050C3458}">
      <dsp:nvSpPr>
        <dsp:cNvPr id="0" name=""/>
        <dsp:cNvSpPr/>
      </dsp:nvSpPr>
      <dsp:spPr>
        <a:xfrm>
          <a:off x="3737707" y="538748"/>
          <a:ext cx="1065183" cy="1065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A8362D-9848-4717-A0F7-045A6061799D}">
      <dsp:nvSpPr>
        <dsp:cNvPr id="0" name=""/>
        <dsp:cNvSpPr/>
      </dsp:nvSpPr>
      <dsp:spPr>
        <a:xfrm>
          <a:off x="8484189" y="2059869"/>
          <a:ext cx="1913946" cy="164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Contar con un nivel de seguridad adecuado.</a:t>
          </a:r>
          <a:endParaRPr lang="es-PE" sz="1600" b="1" kern="12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>
        <a:off x="8484189" y="2059869"/>
        <a:ext cx="1913946" cy="164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0.35305</cdr:x>
      <cdr:y>0.2417</cdr:y>
    </cdr:from>
    <cdr:to>
      <cdr:x>0.78089</cdr:x>
      <cdr:y>0.30839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FDB0715-C508-4BB6-A57D-368AEC74A928}"/>
            </a:ext>
          </a:extLst>
        </cdr:cNvPr>
        <cdr:cNvSpPr txBox="1"/>
      </cdr:nvSpPr>
      <cdr:spPr>
        <a:xfrm xmlns:a="http://schemas.openxmlformats.org/drawingml/2006/main">
          <a:off x="1673159" y="834129"/>
          <a:ext cx="2027583" cy="23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CONTROL AUTOMATICO</a:t>
          </a:r>
          <a:endParaRPr lang="es-PE" sz="1100" dirty="0"/>
        </a:p>
      </cdr:txBody>
    </cdr:sp>
  </cdr:relSizeAnchor>
  <cdr:relSizeAnchor xmlns:cdr="http://schemas.openxmlformats.org/drawingml/2006/chartDrawing">
    <cdr:from>
      <cdr:x>0.45747</cdr:x>
      <cdr:y>0.36924</cdr:y>
    </cdr:from>
    <cdr:to>
      <cdr:x>0.88531</cdr:x>
      <cdr:y>0.43593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AEE7ABB1-B7BC-42B3-A033-28E698754D84}"/>
            </a:ext>
          </a:extLst>
        </cdr:cNvPr>
        <cdr:cNvSpPr txBox="1"/>
      </cdr:nvSpPr>
      <cdr:spPr>
        <a:xfrm xmlns:a="http://schemas.openxmlformats.org/drawingml/2006/main">
          <a:off x="2168010" y="1274279"/>
          <a:ext cx="2027583" cy="23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/>
            <a:t>CONTROL FÍSICO</a:t>
          </a:r>
          <a:endParaRPr lang="es-P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82630-9CBB-BE42-92AE-14B852CF9CCA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BD75-0E22-E347-9491-18A371EF7C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93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Imagen mas nacional, que se </a:t>
            </a:r>
            <a:r>
              <a:rPr lang="es-ES"/>
              <a:t>noten nacionales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BD75-0E22-E347-9491-18A371EF7C8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749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7DD7-A6FC-4D4B-9D4F-E948DD2F907A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923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7624F-7481-43A1-AB29-66B4EC388EEF}" type="slidenum">
              <a:rPr lang="de-DE" altLang="es-ES"/>
              <a:pPr/>
              <a:t>6</a:t>
            </a:fld>
            <a:endParaRPr lang="de-DE" altLang="es-E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53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empresa certifico a mediados del año 2020, antes de la certificación su nivel de control era 6%, luego fue 100% automático, sus tiempos de despacho se redujeron de manera considerable y nos indicó que tiene un ahorro en costos por contenedor de 20 pulgadas de 160 dólares.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BD75-0E22-E347-9491-18A371EF7C8E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870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4D5B2C5-052B-4145-BFAC-AFA26B2D65A0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5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Rojo para algo negativo, Azul para algo positivo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BD75-0E22-E347-9491-18A371EF7C8E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318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2953" indent="-293444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3770" indent="-234756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280" indent="-234756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2790" indent="-234756" defTabSz="906414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2299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1808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1315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0824" indent="-234756" defTabSz="906414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7345BA0-1618-4D6E-B190-53598297BD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3"/>
          </p:nvPr>
        </p:nvSpPr>
        <p:spPr/>
        <p:txBody>
          <a:bodyPr/>
          <a:lstStyle/>
          <a:p>
            <a:endParaRPr lang="en-US" sz="900" i="1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681038" y="744538"/>
            <a:ext cx="5457825" cy="3070225"/>
          </a:xfrm>
        </p:spPr>
      </p:sp>
    </p:spTree>
    <p:extLst>
      <p:ext uri="{BB962C8B-B14F-4D97-AF65-F5344CB8AC3E}">
        <p14:creationId xmlns:p14="http://schemas.microsoft.com/office/powerpoint/2010/main" val="13236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3370F-A57A-4681-8E84-52030E16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0DCBD9-66E8-4810-992A-20D69296F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FE0989-78B2-4461-84EC-2146B718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38678B-A815-46F9-A665-D638DBFA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01798-6894-4F80-8D31-865816C9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0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A4E62-DCD5-4A85-9D1F-8E00F777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D94BE1-93DB-44C6-8E36-26465C1E2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980566-F5A6-4546-AE45-A6E85F8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0EC26-CC69-4E22-A849-150B8716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EC3DC7-4EA4-4EBE-88AE-530A6D1B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04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6F89DA-481E-4DFA-B785-BF5365EC1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B5943B-97EB-4322-97D2-7104B4008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415154-1224-4386-B62E-08CD1845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EC3749-B190-462E-B6BA-53544B9F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5DE6E-7DD6-4AE1-9396-4A9048CC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131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E6D135D1-47B1-4DB6-993F-49D4B260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12.07.2021</a:t>
            </a:fld>
            <a:endParaRPr lang="de-DE"/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F253D08C-15C0-4E03-B579-BF15B9227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|  Optionale Zusatzinformationen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24ECFC98-7F84-4AE4-9E8A-74583DFA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10" name="Titelplatzhalter 4">
            <a:extLst>
              <a:ext uri="{FF2B5EF4-FFF2-40B4-BE49-F238E27FC236}">
                <a16:creationId xmlns:a16="http://schemas.microsoft.com/office/drawing/2014/main" id="{1FB7291B-6199-4BA2-BAC7-53D8CF21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19470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F2D766-0026-2B49-876B-4EEDFC075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0723"/>
            <a:ext cx="5181600" cy="32340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C5D68-3AFD-9B4D-AAF4-A7FD303F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723"/>
            <a:ext cx="5181600" cy="32340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D80914A-C20F-A243-A470-8B8CF0709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en color gris del sub tema en </a:t>
            </a:r>
            <a:r>
              <a:rPr lang="es-ES" err="1"/>
              <a:t>arial</a:t>
            </a:r>
            <a:r>
              <a:rPr lang="es-ES"/>
              <a:t>, negrita, tamaño 24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83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C5DCEDA-EF87-B947-8AFE-7B0E0CC36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575" y="2228850"/>
            <a:ext cx="6714762" cy="2865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/>
              <a:t>Título del primer tema
Título del segundo tema
Título del tercer tema 
Título del cuarto tema 
Título del quinto tema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59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6B21-F535-6C4E-B972-0D66EC0B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en color gris del sub tema en </a:t>
            </a:r>
            <a:r>
              <a:rPr lang="es-ES" err="1"/>
              <a:t>arial</a:t>
            </a:r>
            <a:r>
              <a:rPr lang="es-ES"/>
              <a:t>, negrita, tamaño 24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ED054-F183-AA46-855D-B7E6F7E393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556" y="2429691"/>
            <a:ext cx="10506893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Texto de contenido en color azul, la fuente es Calibri en tamaño 20. </a:t>
            </a:r>
            <a:endParaRPr lang="es-PE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A5FE0C-486D-D747-B88A-19FFD3144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40556" y="3465400"/>
            <a:ext cx="10506893" cy="7843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Se recomienda mantener este aspecto de limpieza, evite saturar la diapositiva.</a:t>
            </a:r>
            <a:endParaRPr lang="es-PE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EAF9DC-804E-E947-ACF7-B0DE721D460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0556" y="4423344"/>
            <a:ext cx="10506893" cy="758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Es mejor usar palabras clave.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428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 e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6B21-F535-6C4E-B972-0D66EC0B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en color gris del sub tema en </a:t>
            </a:r>
            <a:r>
              <a:rPr lang="es-ES" err="1"/>
              <a:t>arial</a:t>
            </a:r>
            <a:r>
              <a:rPr lang="es-ES"/>
              <a:t>, negrita, tamaño 24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ED054-F183-AA46-855D-B7E6F7E393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557" y="2429691"/>
            <a:ext cx="2102940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Texto de imagen en color azul, la fuente es Calibri en tamaño 14. </a:t>
            </a:r>
            <a:endParaRPr lang="es-PE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A5FE0C-486D-D747-B88A-19FFD3144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40557" y="3352187"/>
            <a:ext cx="2102940" cy="1071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Se recomienda mantener este aspecto de limpieza, evite saturar la diapositiva.</a:t>
            </a:r>
            <a:endParaRPr lang="es-PE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EAF9DC-804E-E947-ACF7-B0DE721D460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0557" y="4493014"/>
            <a:ext cx="2102940" cy="758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Es mejor usar palabras clave.</a:t>
            </a:r>
            <a:endParaRPr lang="es-PE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1C897479-9CFE-AD4A-9DCD-4B1A3760D57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997236" y="2429691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5EBA58E6-D660-6441-B9E0-5AA127797F3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85315" y="2429691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A9012449-11F6-4A46-9FBD-D337C6E89C6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97235" y="4588805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E106B69-6E67-3541-A2CB-503164E0679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685314" y="4588805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50566625-3579-EF4D-8A20-32D869B1D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549" y="6113282"/>
            <a:ext cx="2177142" cy="617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PE"/>
              <a:t>Título de la presentación en dos líneas</a:t>
            </a:r>
          </a:p>
        </p:txBody>
      </p:sp>
    </p:spTree>
    <p:extLst>
      <p:ext uri="{BB962C8B-B14F-4D97-AF65-F5344CB8AC3E}">
        <p14:creationId xmlns:p14="http://schemas.microsoft.com/office/powerpoint/2010/main" val="179363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 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6B21-F535-6C4E-B972-0D66EC0B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en color gris del sub tema en </a:t>
            </a:r>
            <a:r>
              <a:rPr lang="es-ES" err="1"/>
              <a:t>arial</a:t>
            </a:r>
            <a:r>
              <a:rPr lang="es-ES"/>
              <a:t>, negrita, tamaño 24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ED054-F183-AA46-855D-B7E6F7E393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0873" y="4586778"/>
            <a:ext cx="3302816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Texto de imagen en color gris, la fuente es Calibri en tamaño 14. </a:t>
            </a:r>
            <a:endParaRPr lang="es-PE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A5FE0C-486D-D747-B88A-19FFD3144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50256" y="4586778"/>
            <a:ext cx="3291839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Se recomienda mantener este aspecto de limpieza, evite saturar la diapositiva.</a:t>
            </a:r>
            <a:endParaRPr lang="es-PE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EAF9DC-804E-E947-ACF7-B0DE721D460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68662" y="4586777"/>
            <a:ext cx="3278788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Es mejor usar palabras clave.</a:t>
            </a:r>
            <a:endParaRPr lang="es-PE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1C897479-9CFE-AD4A-9DCD-4B1A3760D57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1850" y="2390803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5EBA58E6-D660-6441-B9E0-5AA127797F3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50257" y="2390803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E106B69-6E67-3541-A2CB-503164E0679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055611" y="2390802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2883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magen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AA27F00D-523B-684B-BF04-CE130710EB6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037806" y="1415143"/>
            <a:ext cx="8621485" cy="4328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Diapositiva para una imagen </a:t>
            </a:r>
            <a:endParaRPr lang="es-PE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319A9ABC-9063-B841-B8C6-C460B46429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556351" y="5808007"/>
            <a:ext cx="2102940" cy="75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Fuente: Fuente</a:t>
            </a:r>
          </a:p>
          <a:p>
            <a:r>
              <a:rPr lang="es-ES"/>
              <a:t>Elaboración: Elaboración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9592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unat cambiará su logo y su web desde abril | RPP Noticias">
            <a:extLst>
              <a:ext uri="{FF2B5EF4-FFF2-40B4-BE49-F238E27FC236}">
                <a16:creationId xmlns:a16="http://schemas.microsoft.com/office/drawing/2014/main" id="{FBE7F1AF-053B-454C-92E8-A8FEFAA9593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3977" y="237744"/>
            <a:ext cx="2508100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0ED3B0B-7F93-445F-9AE8-B16ECEFD2B79}"/>
              </a:ext>
            </a:extLst>
          </p:cNvPr>
          <p:cNvSpPr/>
          <p:nvPr userDrawn="1"/>
        </p:nvSpPr>
        <p:spPr>
          <a:xfrm>
            <a:off x="0" y="6615755"/>
            <a:ext cx="11009376" cy="246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FA62891-5230-4090-BC5C-5543A2DEA54C}"/>
              </a:ext>
            </a:extLst>
          </p:cNvPr>
          <p:cNvSpPr/>
          <p:nvPr userDrawn="1"/>
        </p:nvSpPr>
        <p:spPr>
          <a:xfrm>
            <a:off x="11162961" y="6332705"/>
            <a:ext cx="476655" cy="519547"/>
          </a:xfrm>
          <a:prstGeom prst="rect">
            <a:avLst/>
          </a:prstGeom>
          <a:solidFill>
            <a:srgbClr val="57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69861B-891B-4793-A2ED-7DE90E727B21}"/>
              </a:ext>
            </a:extLst>
          </p:cNvPr>
          <p:cNvSpPr/>
          <p:nvPr userDrawn="1"/>
        </p:nvSpPr>
        <p:spPr>
          <a:xfrm>
            <a:off x="11715345" y="6089516"/>
            <a:ext cx="476655" cy="762736"/>
          </a:xfrm>
          <a:prstGeom prst="rect">
            <a:avLst/>
          </a:prstGeom>
          <a:solidFill>
            <a:srgbClr val="13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58E8F6B-A0F5-4EFB-AFCB-F9C2CCFF008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79770"/>
            <a:ext cx="12192000" cy="0"/>
          </a:xfrm>
          <a:prstGeom prst="line">
            <a:avLst/>
          </a:prstGeom>
          <a:ln w="9525"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9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8AEAA-4C93-4552-A705-3A44DE8A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1D51F-2134-42AB-8952-D81B29E7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2E8A1-7099-49CB-9404-A3624243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554A7-88A7-41B1-BE42-E8A7D4DC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2C1A24-AEEB-4BC5-81C7-7111BB55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698423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ersona vestido de naranja&#10;&#10;Descripción generada automáticamente con confianza media">
            <a:extLst>
              <a:ext uri="{FF2B5EF4-FFF2-40B4-BE49-F238E27FC236}">
                <a16:creationId xmlns:a16="http://schemas.microsoft.com/office/drawing/2014/main" id="{15C4668A-42FF-4B49-BD6B-741B575B3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1E0E4-2A6E-4620-B60C-755F1130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D32C51-E88C-4FA5-AFA0-20C5DCB0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B0D1A-EB29-47C4-84A3-290984F1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05816-28D9-4690-89F5-99FE9896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DEDEB-2E41-40BE-9087-210A9659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571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CF91B-C9E4-45F0-AD07-362E6518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AE6FE-4A57-4FB4-9395-BEA0A90F9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F706CE-10C1-4EC7-B806-C68F7B95A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2DACEC-D57F-4CDD-85D3-F167630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F5B1E2-D15B-4D9F-890E-4A35DCD3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270541-9AE5-4033-B7C2-A1293B05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259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78F9B-9FC5-4B4E-BE6D-2F885EB0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8A419-63A8-4460-88A2-1642A6869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188B4F-CD78-48DD-A403-1C4631A4C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11DDBA-6FAE-4135-ADF0-261F51606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B765C1-66F0-4D18-B3BC-E118851D1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E19B17-8504-4F09-AF26-C8AB03B5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FF3C5F-6711-48EE-9EFA-6DA18732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B68449-C5FE-4D80-A573-529DD93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25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59004-6A89-451F-8E9E-ACB52163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1C490F-A36F-45CD-A38D-8E58FA3E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16DD94-146B-4B02-9A9E-CBF468A6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478A78-82AD-4929-9852-B17FCA0F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06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A05ED5-E551-4E49-AA16-969AF7D5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C7414-20B8-4696-A080-F2F3CB7CE6EE}" type="datetimeFigureOut">
              <a:rPr lang="es-PE" smtClean="0"/>
              <a:pPr>
                <a:defRPr/>
              </a:pPr>
              <a:t>12/07/2021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A44D96-1317-4957-A8FB-2E5F1470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F8EEE6-5C92-4D3B-BEBF-E6D97F89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FC9A0-2230-48D3-A7FE-A5397B07EFC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223588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7D0B0-8C75-485D-8683-7D71B2DA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62E4A-B43A-479A-B806-B782BA24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400D08-461F-497D-9B09-8439E048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024FE0-EB60-4B27-95D3-C53791F0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4EEAB1-C71E-4AD4-8302-1A9EBDA5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0EB4D4-1059-49C1-8DB0-9058F1D7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205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3CF01-11D6-4F4C-8F50-A01E1BE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AB1883-C547-44F0-9D6F-2A407B704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E66223-03F1-4E5F-AD57-FE96E02D0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8AE430-770D-4271-8573-789E2376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4559F9-748B-4BBD-AE43-A43B1642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7E2977-32B8-4B52-A393-9A58B88B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906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246B1B-A2A7-4CBC-8D24-BB0E67C3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4FED6-559F-4D0E-8DF1-9492F6DC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01AFAF-0353-4C8F-9C62-650AA51C3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2D46-C0FC-49D8-B23B-204122819FB9}" type="datetimeFigureOut">
              <a:rPr lang="es-PE" smtClean="0"/>
              <a:t>12/07/2021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9DFAC5-79D1-49EF-B3D8-B3694B432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030080-66C2-4BDD-A89C-72D2B4F0A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BEC5-74DF-45BC-9C15-F7900BFA3F8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E7B80C2-3DF8-4489-9D73-59CAAEE8905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2" r:id="rId12"/>
    <p:sldLayoutId id="2147483683" r:id="rId13"/>
    <p:sldLayoutId id="2147483650" r:id="rId14"/>
    <p:sldLayoutId id="2147483651" r:id="rId15"/>
    <p:sldLayoutId id="2147483661" r:id="rId16"/>
    <p:sldLayoutId id="2147483662" r:id="rId17"/>
    <p:sldLayoutId id="2147483655" r:id="rId18"/>
    <p:sldLayoutId id="2147483663" r:id="rId19"/>
    <p:sldLayoutId id="21474836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8.png"/><Relationship Id="rId18" Type="http://schemas.openxmlformats.org/officeDocument/2006/relationships/image" Target="../media/image73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17" Type="http://schemas.openxmlformats.org/officeDocument/2006/relationships/image" Target="../media/image72.jpg"/><Relationship Id="rId2" Type="http://schemas.openxmlformats.org/officeDocument/2006/relationships/tags" Target="../tags/tag1.xml"/><Relationship Id="rId16" Type="http://schemas.openxmlformats.org/officeDocument/2006/relationships/image" Target="../media/image71.jpg"/><Relationship Id="rId20" Type="http://schemas.openxmlformats.org/officeDocument/2006/relationships/image" Target="../media/image75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e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0.jpg"/><Relationship Id="rId10" Type="http://schemas.openxmlformats.org/officeDocument/2006/relationships/image" Target="../media/image65.svg"/><Relationship Id="rId19" Type="http://schemas.openxmlformats.org/officeDocument/2006/relationships/image" Target="../media/image74.jp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4.png"/><Relationship Id="rId14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hyperlink" Target="mailto:oeaenlinea@sunat.gob.pe" TargetMode="External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179DF1-5DD6-CE49-8DD8-B72AEEC86A64}"/>
              </a:ext>
            </a:extLst>
          </p:cNvPr>
          <p:cNvSpPr/>
          <p:nvPr/>
        </p:nvSpPr>
        <p:spPr>
          <a:xfrm>
            <a:off x="0" y="5962398"/>
            <a:ext cx="12192000" cy="97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C0EB8C2-BB6D-C847-A95A-5BF5533F3CD5}"/>
              </a:ext>
            </a:extLst>
          </p:cNvPr>
          <p:cNvSpPr/>
          <p:nvPr/>
        </p:nvSpPr>
        <p:spPr>
          <a:xfrm flipV="1">
            <a:off x="0" y="3643266"/>
            <a:ext cx="7653130" cy="707887"/>
          </a:xfrm>
          <a:prstGeom prst="rect">
            <a:avLst/>
          </a:prstGeom>
          <a:solidFill>
            <a:srgbClr val="D938A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BDB2D14-4668-4249-802B-CB075700E310}"/>
              </a:ext>
            </a:extLst>
          </p:cNvPr>
          <p:cNvSpPr/>
          <p:nvPr/>
        </p:nvSpPr>
        <p:spPr>
          <a:xfrm>
            <a:off x="0" y="2180754"/>
            <a:ext cx="7653130" cy="1464810"/>
          </a:xfrm>
          <a:prstGeom prst="rect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EDDD9C71-10F6-3543-A61E-AE8236080E3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67088"/>
            <a:ext cx="3001963" cy="265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sz="1400" dirty="0">
                <a:solidFill>
                  <a:schemeClr val="bg1"/>
                </a:solidFill>
              </a:rPr>
              <a:t>Julio 2021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CDAD884D-9003-614F-A668-422870E7EE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749508"/>
            <a:ext cx="3749675" cy="638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chemeClr val="bg1"/>
                </a:solidFill>
              </a:rPr>
              <a:t>Milagros Segura / Guiuliana Pérez 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bg1"/>
                </a:solidFill>
              </a:rPr>
              <a:t>Especialista Validador OEA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44AC58B-29E0-764D-AB41-12E896EB5C2B}"/>
              </a:ext>
            </a:extLst>
          </p:cNvPr>
          <p:cNvSpPr txBox="1"/>
          <p:nvPr/>
        </p:nvSpPr>
        <p:spPr>
          <a:xfrm>
            <a:off x="368193" y="2449018"/>
            <a:ext cx="6810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dirty="0">
                <a:solidFill>
                  <a:schemeClr val="bg1"/>
                </a:solidFill>
              </a:rPr>
              <a:t>Operador Económico Autorizado – OEA</a:t>
            </a:r>
          </a:p>
          <a:p>
            <a:r>
              <a:rPr lang="es-PE" sz="2600" b="1" dirty="0">
                <a:solidFill>
                  <a:schemeClr val="bg1"/>
                </a:solidFill>
              </a:rPr>
              <a:t>Importancia y Beneficios para los Exportadores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3BD65A-1014-054F-9E72-DCE891AADE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541" y="6208842"/>
            <a:ext cx="1603035" cy="4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6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2">
            <a:extLst>
              <a:ext uri="{FF2B5EF4-FFF2-40B4-BE49-F238E27FC236}">
                <a16:creationId xmlns:a16="http://schemas.microsoft.com/office/drawing/2014/main" id="{C39CA145-FC6D-467D-82DD-F398863A9546}"/>
              </a:ext>
            </a:extLst>
          </p:cNvPr>
          <p:cNvSpPr/>
          <p:nvPr/>
        </p:nvSpPr>
        <p:spPr>
          <a:xfrm>
            <a:off x="1027207" y="1087774"/>
            <a:ext cx="10137586" cy="1883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PE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Son acuerdos </a:t>
            </a:r>
            <a:r>
              <a:rPr lang="es-PE" spc="-70" dirty="0" err="1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bi</a:t>
            </a:r>
            <a:r>
              <a:rPr lang="es-PE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/multilaterales celebrados entre Aduanas de países que tienen Programas OEA compatibles entre si.</a:t>
            </a:r>
          </a:p>
          <a:p>
            <a:endParaRPr lang="es-PE" sz="1000" spc="-70" dirty="0">
              <a:solidFill>
                <a:srgbClr val="050B1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</a:endParaRPr>
          </a:p>
          <a:p>
            <a:r>
              <a:rPr lang="es-PE" b="1" spc="-7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Segoe UI Black" panose="020B0A02040204020203" pitchFamily="34" charset="0"/>
              </a:rPr>
              <a:t>Beneficios de los ARM:</a:t>
            </a:r>
            <a:br>
              <a:rPr lang="es-PE" spc="-7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Open Sans"/>
              </a:rPr>
            </a:br>
            <a:endParaRPr lang="es-PE" sz="1100" spc="-70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ea typeface="Open San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Reducción de controles en el país de destino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Prioridad en las inspecciones</a:t>
            </a:r>
          </a:p>
          <a:p>
            <a:endParaRPr lang="pt-BR" spc="-70" dirty="0">
              <a:solidFill>
                <a:srgbClr val="050B1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0562DDAD-C14D-485C-9D8E-C554153C0F2C}"/>
              </a:ext>
            </a:extLst>
          </p:cNvPr>
          <p:cNvSpPr txBox="1"/>
          <p:nvPr/>
        </p:nvSpPr>
        <p:spPr>
          <a:xfrm>
            <a:off x="1136429" y="3616277"/>
            <a:ext cx="1617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/>
              <a:t>País EXPORTADOR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C9F76A40-60A7-4469-A7B6-8DE6800EB8D9}"/>
              </a:ext>
            </a:extLst>
          </p:cNvPr>
          <p:cNvSpPr txBox="1"/>
          <p:nvPr/>
        </p:nvSpPr>
        <p:spPr>
          <a:xfrm>
            <a:off x="3751567" y="3616277"/>
            <a:ext cx="1583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/>
              <a:t>País IMPORTADOR</a:t>
            </a:r>
          </a:p>
        </p:txBody>
      </p:sp>
      <p:cxnSp>
        <p:nvCxnSpPr>
          <p:cNvPr id="7" name="Conector reto 3">
            <a:extLst>
              <a:ext uri="{FF2B5EF4-FFF2-40B4-BE49-F238E27FC236}">
                <a16:creationId xmlns:a16="http://schemas.microsoft.com/office/drawing/2014/main" id="{F084BAF8-4716-4A31-B406-1C900DD34EBA}"/>
              </a:ext>
            </a:extLst>
          </p:cNvPr>
          <p:cNvCxnSpPr>
            <a:cxnSpLocks/>
          </p:cNvCxnSpPr>
          <p:nvPr/>
        </p:nvCxnSpPr>
        <p:spPr>
          <a:xfrm>
            <a:off x="3239570" y="3643477"/>
            <a:ext cx="0" cy="2447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a Direita 4">
            <a:extLst>
              <a:ext uri="{FF2B5EF4-FFF2-40B4-BE49-F238E27FC236}">
                <a16:creationId xmlns:a16="http://schemas.microsoft.com/office/drawing/2014/main" id="{394E4243-A7ED-46B9-B3FE-D574109AB194}"/>
              </a:ext>
            </a:extLst>
          </p:cNvPr>
          <p:cNvSpPr/>
          <p:nvPr/>
        </p:nvSpPr>
        <p:spPr>
          <a:xfrm>
            <a:off x="841286" y="4265901"/>
            <a:ext cx="4796568" cy="50987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Porcentaje de inspección NORMAL</a:t>
            </a:r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id="{9152217C-503B-4BAE-A041-AD5761F4C464}"/>
              </a:ext>
            </a:extLst>
          </p:cNvPr>
          <p:cNvSpPr txBox="1"/>
          <p:nvPr/>
        </p:nvSpPr>
        <p:spPr>
          <a:xfrm>
            <a:off x="1484185" y="4027112"/>
            <a:ext cx="806631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NO-OEA</a:t>
            </a:r>
          </a:p>
        </p:txBody>
      </p:sp>
      <p:sp>
        <p:nvSpPr>
          <p:cNvPr id="10" name="CaixaDeTexto 6">
            <a:extLst>
              <a:ext uri="{FF2B5EF4-FFF2-40B4-BE49-F238E27FC236}">
                <a16:creationId xmlns:a16="http://schemas.microsoft.com/office/drawing/2014/main" id="{6AE4CDE7-A051-442A-B326-29225BDBD2BD}"/>
              </a:ext>
            </a:extLst>
          </p:cNvPr>
          <p:cNvSpPr txBox="1"/>
          <p:nvPr/>
        </p:nvSpPr>
        <p:spPr>
          <a:xfrm>
            <a:off x="4082491" y="4018325"/>
            <a:ext cx="806631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NO-OEA</a:t>
            </a:r>
          </a:p>
        </p:txBody>
      </p:sp>
      <p:sp>
        <p:nvSpPr>
          <p:cNvPr id="11" name="Seta: para a Direita 7">
            <a:extLst>
              <a:ext uri="{FF2B5EF4-FFF2-40B4-BE49-F238E27FC236}">
                <a16:creationId xmlns:a16="http://schemas.microsoft.com/office/drawing/2014/main" id="{FE7CF0A6-B5B3-4759-BB1D-1561FD930082}"/>
              </a:ext>
            </a:extLst>
          </p:cNvPr>
          <p:cNvSpPr/>
          <p:nvPr/>
        </p:nvSpPr>
        <p:spPr>
          <a:xfrm>
            <a:off x="841286" y="5032448"/>
            <a:ext cx="4796568" cy="5609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Porcentaje de inspección MODERADO</a:t>
            </a:r>
          </a:p>
        </p:txBody>
      </p:sp>
      <p:sp>
        <p:nvSpPr>
          <p:cNvPr id="12" name="CaixaDeTexto 8">
            <a:extLst>
              <a:ext uri="{FF2B5EF4-FFF2-40B4-BE49-F238E27FC236}">
                <a16:creationId xmlns:a16="http://schemas.microsoft.com/office/drawing/2014/main" id="{694B829B-F5AA-4A51-9511-9773C7592986}"/>
              </a:ext>
            </a:extLst>
          </p:cNvPr>
          <p:cNvSpPr txBox="1"/>
          <p:nvPr/>
        </p:nvSpPr>
        <p:spPr>
          <a:xfrm>
            <a:off x="4082491" y="4808672"/>
            <a:ext cx="806631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NO-OEA</a:t>
            </a:r>
          </a:p>
        </p:txBody>
      </p:sp>
      <p:sp>
        <p:nvSpPr>
          <p:cNvPr id="13" name="Seta: para a Direita 10">
            <a:extLst>
              <a:ext uri="{FF2B5EF4-FFF2-40B4-BE49-F238E27FC236}">
                <a16:creationId xmlns:a16="http://schemas.microsoft.com/office/drawing/2014/main" id="{D77CA82B-5C10-4260-AEF2-B6D006355FFD}"/>
              </a:ext>
            </a:extLst>
          </p:cNvPr>
          <p:cNvSpPr/>
          <p:nvPr/>
        </p:nvSpPr>
        <p:spPr>
          <a:xfrm>
            <a:off x="841286" y="5770170"/>
            <a:ext cx="4796568" cy="56093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/>
              <a:t>Porcentaje de inspección MODERADO</a:t>
            </a:r>
          </a:p>
        </p:txBody>
      </p:sp>
      <p:sp>
        <p:nvSpPr>
          <p:cNvPr id="14" name="CaixaDeTexto 11">
            <a:extLst>
              <a:ext uri="{FF2B5EF4-FFF2-40B4-BE49-F238E27FC236}">
                <a16:creationId xmlns:a16="http://schemas.microsoft.com/office/drawing/2014/main" id="{C474781A-6FC7-413C-865F-F55E41937D47}"/>
              </a:ext>
            </a:extLst>
          </p:cNvPr>
          <p:cNvSpPr txBox="1"/>
          <p:nvPr/>
        </p:nvSpPr>
        <p:spPr>
          <a:xfrm>
            <a:off x="1484185" y="5528483"/>
            <a:ext cx="806631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NO-OEA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2EAF8D6-1B43-4893-9FC6-BF499A08FC46}"/>
              </a:ext>
            </a:extLst>
          </p:cNvPr>
          <p:cNvSpPr/>
          <p:nvPr/>
        </p:nvSpPr>
        <p:spPr>
          <a:xfrm>
            <a:off x="2303570" y="3200975"/>
            <a:ext cx="1872000" cy="3767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Segoe UI Black" panose="020B0A02040204020203" pitchFamily="34" charset="0"/>
                <a:ea typeface="Segoe UI Black" panose="020B0A02040204020203" pitchFamily="34" charset="0"/>
              </a:rPr>
              <a:t>Beneficios OEA</a:t>
            </a:r>
          </a:p>
        </p:txBody>
      </p:sp>
      <p:cxnSp>
        <p:nvCxnSpPr>
          <p:cNvPr id="16" name="Conector reto 17">
            <a:extLst>
              <a:ext uri="{FF2B5EF4-FFF2-40B4-BE49-F238E27FC236}">
                <a16:creationId xmlns:a16="http://schemas.microsoft.com/office/drawing/2014/main" id="{29C8CE4C-E08A-4D39-A2CD-235A3CE983E1}"/>
              </a:ext>
            </a:extLst>
          </p:cNvPr>
          <p:cNvCxnSpPr>
            <a:cxnSpLocks/>
          </p:cNvCxnSpPr>
          <p:nvPr/>
        </p:nvCxnSpPr>
        <p:spPr>
          <a:xfrm>
            <a:off x="9374826" y="3944181"/>
            <a:ext cx="0" cy="159042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: para a Direita 18">
            <a:extLst>
              <a:ext uri="{FF2B5EF4-FFF2-40B4-BE49-F238E27FC236}">
                <a16:creationId xmlns:a16="http://schemas.microsoft.com/office/drawing/2014/main" id="{6098034E-7476-4893-B9BA-A2C0E5B85BC0}"/>
              </a:ext>
            </a:extLst>
          </p:cNvPr>
          <p:cNvSpPr/>
          <p:nvPr/>
        </p:nvSpPr>
        <p:spPr>
          <a:xfrm>
            <a:off x="6976542" y="4546485"/>
            <a:ext cx="4796568" cy="50987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Porcentaje de inspección REDUCIDO</a:t>
            </a:r>
          </a:p>
        </p:txBody>
      </p:sp>
      <p:sp>
        <p:nvSpPr>
          <p:cNvPr id="18" name="CaixaDeTexto 19">
            <a:extLst>
              <a:ext uri="{FF2B5EF4-FFF2-40B4-BE49-F238E27FC236}">
                <a16:creationId xmlns:a16="http://schemas.microsoft.com/office/drawing/2014/main" id="{2B99809F-4E49-4F9C-83AB-443DB6A01B3E}"/>
              </a:ext>
            </a:extLst>
          </p:cNvPr>
          <p:cNvSpPr txBox="1"/>
          <p:nvPr/>
        </p:nvSpPr>
        <p:spPr>
          <a:xfrm>
            <a:off x="10225768" y="4323314"/>
            <a:ext cx="806631" cy="27699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NO-OEA</a:t>
            </a:r>
          </a:p>
        </p:txBody>
      </p:sp>
      <p:sp>
        <p:nvSpPr>
          <p:cNvPr id="19" name="Seta: para a Direita 21">
            <a:extLst>
              <a:ext uri="{FF2B5EF4-FFF2-40B4-BE49-F238E27FC236}">
                <a16:creationId xmlns:a16="http://schemas.microsoft.com/office/drawing/2014/main" id="{94C67F84-3268-49E7-BD13-E7300E2C908D}"/>
              </a:ext>
            </a:extLst>
          </p:cNvPr>
          <p:cNvSpPr/>
          <p:nvPr/>
        </p:nvSpPr>
        <p:spPr>
          <a:xfrm>
            <a:off x="6976542" y="5337436"/>
            <a:ext cx="4796568" cy="5494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Porcentaje de Inspección MÍNIMO</a:t>
            </a:r>
          </a:p>
        </p:txBody>
      </p:sp>
      <p:sp>
        <p:nvSpPr>
          <p:cNvPr id="20" name="Retângulo: Cantos Arredondados 24">
            <a:extLst>
              <a:ext uri="{FF2B5EF4-FFF2-40B4-BE49-F238E27FC236}">
                <a16:creationId xmlns:a16="http://schemas.microsoft.com/office/drawing/2014/main" id="{9FF3CA58-44DA-4572-BB2A-293E79D509FC}"/>
              </a:ext>
            </a:extLst>
          </p:cNvPr>
          <p:cNvSpPr/>
          <p:nvPr/>
        </p:nvSpPr>
        <p:spPr>
          <a:xfrm>
            <a:off x="8461608" y="3432645"/>
            <a:ext cx="1872000" cy="3767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latin typeface="Segoe UI Black" panose="020B0A02040204020203" pitchFamily="34" charset="0"/>
                <a:ea typeface="Segoe UI Black" panose="020B0A02040204020203" pitchFamily="34" charset="0"/>
              </a:rPr>
              <a:t>Beneficios ARM</a:t>
            </a:r>
          </a:p>
        </p:txBody>
      </p:sp>
      <p:sp>
        <p:nvSpPr>
          <p:cNvPr id="21" name="CaixaDeTexto 50">
            <a:extLst>
              <a:ext uri="{FF2B5EF4-FFF2-40B4-BE49-F238E27FC236}">
                <a16:creationId xmlns:a16="http://schemas.microsoft.com/office/drawing/2014/main" id="{6ABC9EFB-D978-4C92-B15A-A2C46C5116C2}"/>
              </a:ext>
            </a:extLst>
          </p:cNvPr>
          <p:cNvSpPr txBox="1"/>
          <p:nvPr/>
        </p:nvSpPr>
        <p:spPr>
          <a:xfrm>
            <a:off x="7837455" y="5083066"/>
            <a:ext cx="502061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OEA</a:t>
            </a:r>
          </a:p>
        </p:txBody>
      </p:sp>
      <p:sp>
        <p:nvSpPr>
          <p:cNvPr id="22" name="CaixaDeTexto 52">
            <a:extLst>
              <a:ext uri="{FF2B5EF4-FFF2-40B4-BE49-F238E27FC236}">
                <a16:creationId xmlns:a16="http://schemas.microsoft.com/office/drawing/2014/main" id="{2F3E289A-EAD8-47B8-ADCF-7B3DECD397E4}"/>
              </a:ext>
            </a:extLst>
          </p:cNvPr>
          <p:cNvSpPr txBox="1"/>
          <p:nvPr/>
        </p:nvSpPr>
        <p:spPr>
          <a:xfrm>
            <a:off x="7279706" y="3944181"/>
            <a:ext cx="1617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/>
              <a:t>País EXPORTADOR</a:t>
            </a:r>
          </a:p>
        </p:txBody>
      </p:sp>
      <p:sp>
        <p:nvSpPr>
          <p:cNvPr id="23" name="CaixaDeTexto 54">
            <a:extLst>
              <a:ext uri="{FF2B5EF4-FFF2-40B4-BE49-F238E27FC236}">
                <a16:creationId xmlns:a16="http://schemas.microsoft.com/office/drawing/2014/main" id="{82C7C98B-7E30-4529-A5E1-2356C9515858}"/>
              </a:ext>
            </a:extLst>
          </p:cNvPr>
          <p:cNvSpPr txBox="1"/>
          <p:nvPr/>
        </p:nvSpPr>
        <p:spPr>
          <a:xfrm>
            <a:off x="9826605" y="3917173"/>
            <a:ext cx="1583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/>
              <a:t>País IMPORTADOR</a:t>
            </a:r>
          </a:p>
        </p:txBody>
      </p:sp>
      <p:sp>
        <p:nvSpPr>
          <p:cNvPr id="24" name="CaixaDeTexto 58">
            <a:extLst>
              <a:ext uri="{FF2B5EF4-FFF2-40B4-BE49-F238E27FC236}">
                <a16:creationId xmlns:a16="http://schemas.microsoft.com/office/drawing/2014/main" id="{6A6CBBB1-9A80-437F-A020-461F418EC6E7}"/>
              </a:ext>
            </a:extLst>
          </p:cNvPr>
          <p:cNvSpPr txBox="1"/>
          <p:nvPr/>
        </p:nvSpPr>
        <p:spPr>
          <a:xfrm>
            <a:off x="10435761" y="5060437"/>
            <a:ext cx="502061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OEA</a:t>
            </a:r>
          </a:p>
        </p:txBody>
      </p:sp>
      <p:sp>
        <p:nvSpPr>
          <p:cNvPr id="26" name="CaixaDeTexto 60">
            <a:extLst>
              <a:ext uri="{FF2B5EF4-FFF2-40B4-BE49-F238E27FC236}">
                <a16:creationId xmlns:a16="http://schemas.microsoft.com/office/drawing/2014/main" id="{9642FC01-5336-4FFA-A0C9-F72A66700C00}"/>
              </a:ext>
            </a:extLst>
          </p:cNvPr>
          <p:cNvSpPr txBox="1"/>
          <p:nvPr/>
        </p:nvSpPr>
        <p:spPr>
          <a:xfrm>
            <a:off x="7837455" y="4319239"/>
            <a:ext cx="502061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OEA</a:t>
            </a:r>
          </a:p>
        </p:txBody>
      </p:sp>
      <p:sp>
        <p:nvSpPr>
          <p:cNvPr id="27" name="CaixaDeTexto 62">
            <a:extLst>
              <a:ext uri="{FF2B5EF4-FFF2-40B4-BE49-F238E27FC236}">
                <a16:creationId xmlns:a16="http://schemas.microsoft.com/office/drawing/2014/main" id="{7393DB7B-E0A1-42F7-AA4F-BD613B2693E7}"/>
              </a:ext>
            </a:extLst>
          </p:cNvPr>
          <p:cNvSpPr txBox="1"/>
          <p:nvPr/>
        </p:nvSpPr>
        <p:spPr>
          <a:xfrm>
            <a:off x="1631898" y="4775778"/>
            <a:ext cx="502061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OEA</a:t>
            </a:r>
          </a:p>
        </p:txBody>
      </p:sp>
      <p:sp>
        <p:nvSpPr>
          <p:cNvPr id="28" name="CaixaDeTexto 64">
            <a:extLst>
              <a:ext uri="{FF2B5EF4-FFF2-40B4-BE49-F238E27FC236}">
                <a16:creationId xmlns:a16="http://schemas.microsoft.com/office/drawing/2014/main" id="{430A4E7D-24F4-4967-845F-9C2232B99820}"/>
              </a:ext>
            </a:extLst>
          </p:cNvPr>
          <p:cNvSpPr txBox="1"/>
          <p:nvPr/>
        </p:nvSpPr>
        <p:spPr>
          <a:xfrm>
            <a:off x="4234775" y="5538112"/>
            <a:ext cx="502061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PE"/>
            </a:defPPr>
            <a:lvl1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pt-BR" dirty="0"/>
              <a:t>OEA</a:t>
            </a:r>
          </a:p>
        </p:txBody>
      </p:sp>
      <p:sp>
        <p:nvSpPr>
          <p:cNvPr id="29" name="Título 3">
            <a:extLst>
              <a:ext uri="{FF2B5EF4-FFF2-40B4-BE49-F238E27FC236}">
                <a16:creationId xmlns:a16="http://schemas.microsoft.com/office/drawing/2014/main" id="{0A0577BA-BAAA-4D89-8EBE-9A7C30DA82E4}"/>
              </a:ext>
            </a:extLst>
          </p:cNvPr>
          <p:cNvSpPr txBox="1">
            <a:spLocks/>
          </p:cNvSpPr>
          <p:nvPr/>
        </p:nvSpPr>
        <p:spPr>
          <a:xfrm>
            <a:off x="645837" y="361007"/>
            <a:ext cx="6593861" cy="436064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/>
              <a:t>Acuerdos de Reconocimiento Mutuo</a:t>
            </a:r>
          </a:p>
        </p:txBody>
      </p:sp>
    </p:spTree>
    <p:extLst>
      <p:ext uri="{BB962C8B-B14F-4D97-AF65-F5344CB8AC3E}">
        <p14:creationId xmlns:p14="http://schemas.microsoft.com/office/powerpoint/2010/main" val="26966817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n 571">
            <a:extLst>
              <a:ext uri="{FF2B5EF4-FFF2-40B4-BE49-F238E27FC236}">
                <a16:creationId xmlns:a16="http://schemas.microsoft.com/office/drawing/2014/main" id="{8346805E-C753-45E5-8C5D-098D2FD9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44" y="1047866"/>
            <a:ext cx="9598719" cy="5231600"/>
          </a:xfrm>
          <a:prstGeom prst="rect">
            <a:avLst/>
          </a:prstGeom>
        </p:spPr>
      </p:pic>
      <p:sp>
        <p:nvSpPr>
          <p:cNvPr id="570" name="Título 3">
            <a:extLst>
              <a:ext uri="{FF2B5EF4-FFF2-40B4-BE49-F238E27FC236}">
                <a16:creationId xmlns:a16="http://schemas.microsoft.com/office/drawing/2014/main" id="{978001E7-6084-4330-8A96-9B05A734DE39}"/>
              </a:ext>
            </a:extLst>
          </p:cNvPr>
          <p:cNvSpPr txBox="1">
            <a:spLocks/>
          </p:cNvSpPr>
          <p:nvPr/>
        </p:nvSpPr>
        <p:spPr>
          <a:xfrm>
            <a:off x="645837" y="361007"/>
            <a:ext cx="6593861" cy="436064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 dirty="0"/>
              <a:t>Acuerdos de Reconocimiento Mutuo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AA49795-111E-4A44-9721-7C2F2D19B967}"/>
              </a:ext>
            </a:extLst>
          </p:cNvPr>
          <p:cNvSpPr/>
          <p:nvPr/>
        </p:nvSpPr>
        <p:spPr>
          <a:xfrm>
            <a:off x="514635" y="3825240"/>
            <a:ext cx="200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latin typeface="Segoe UI Black" panose="020B0A02040204020203" pitchFamily="34" charset="0"/>
                <a:ea typeface="Segoe UI Black" panose="020B0A02040204020203" pitchFamily="34" charset="0"/>
              </a:rPr>
              <a:t>ARM Firmados:</a:t>
            </a:r>
            <a:endParaRPr lang="es-PE" sz="20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DB42ABC-EF5F-4A8E-9AC2-275FBD31F92E}"/>
              </a:ext>
            </a:extLst>
          </p:cNvPr>
          <p:cNvSpPr/>
          <p:nvPr/>
        </p:nvSpPr>
        <p:spPr>
          <a:xfrm>
            <a:off x="514372" y="4465668"/>
            <a:ext cx="3038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Estados Unidos,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Corea del Sur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Uruguay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Alianza Pacífico (México, Colombia y Chile)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Comunidad Andina (Bolivia, Ecuador y Colombia)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spc="-70" dirty="0">
                <a:solidFill>
                  <a:srgbClr val="050B1D"/>
                </a:solidFill>
                <a:uFill>
                  <a:solidFill>
                    <a:srgbClr val="FFFFFF"/>
                  </a:solidFill>
                </a:uFill>
                <a:ea typeface="Open Sans"/>
              </a:rPr>
              <a:t>Brasil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PE" sz="1200" spc="-70" dirty="0">
              <a:solidFill>
                <a:srgbClr val="050B1D"/>
              </a:solidFill>
              <a:uFill>
                <a:solidFill>
                  <a:srgbClr val="FFFFFF"/>
                </a:solidFill>
              </a:uFill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4707687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C1452F26-9015-42E8-9E0D-6F5F3B4F7A68}"/>
              </a:ext>
            </a:extLst>
          </p:cNvPr>
          <p:cNvSpPr txBox="1">
            <a:spLocks/>
          </p:cNvSpPr>
          <p:nvPr/>
        </p:nvSpPr>
        <p:spPr>
          <a:xfrm>
            <a:off x="645837" y="361007"/>
            <a:ext cx="6593861" cy="436064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 dirty="0"/>
              <a:t>Acuerdos de Reconocimiento Mutuo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1D0DF5B-F1FC-48E0-B3B3-119FAE2AC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585066"/>
              </p:ext>
            </p:extLst>
          </p:nvPr>
        </p:nvGraphicFramePr>
        <p:xfrm>
          <a:off x="1147753" y="2022551"/>
          <a:ext cx="4350774" cy="271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7B8DCE9-85A3-4690-A37B-0728102C8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389093"/>
              </p:ext>
            </p:extLst>
          </p:nvPr>
        </p:nvGraphicFramePr>
        <p:xfrm>
          <a:off x="6417841" y="1985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ítulo 7">
            <a:extLst>
              <a:ext uri="{FF2B5EF4-FFF2-40B4-BE49-F238E27FC236}">
                <a16:creationId xmlns:a16="http://schemas.microsoft.com/office/drawing/2014/main" id="{8C37AC1A-7A76-4BDF-B46B-7E0D74B57BCA}"/>
              </a:ext>
            </a:extLst>
          </p:cNvPr>
          <p:cNvSpPr txBox="1">
            <a:spLocks/>
          </p:cNvSpPr>
          <p:nvPr/>
        </p:nvSpPr>
        <p:spPr>
          <a:xfrm>
            <a:off x="1292324" y="1321756"/>
            <a:ext cx="9607351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Mayor Confianza – Menor Tiempo – Cadenas logísticas Seguras</a:t>
            </a:r>
            <a:endParaRPr lang="es-PE" i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9041ED9-E42A-4733-AE32-BE204633DBC1}"/>
              </a:ext>
            </a:extLst>
          </p:cNvPr>
          <p:cNvSpPr/>
          <p:nvPr/>
        </p:nvSpPr>
        <p:spPr>
          <a:xfrm>
            <a:off x="1429631" y="4970333"/>
            <a:ext cx="1524000" cy="11777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/>
              <a:t>Beneficios Mutuos Equivalentes</a:t>
            </a:r>
            <a:endParaRPr lang="es-PE" sz="11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D9FD7CB-7FA2-467E-B8FD-F7C242B4861F}"/>
              </a:ext>
            </a:extLst>
          </p:cNvPr>
          <p:cNvSpPr/>
          <p:nvPr/>
        </p:nvSpPr>
        <p:spPr>
          <a:xfrm>
            <a:off x="3319741" y="4952713"/>
            <a:ext cx="1648149" cy="11777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/>
              <a:t>Aprobación Internacional de la cadena logística</a:t>
            </a:r>
            <a:endParaRPr lang="es-PE" sz="110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8144005-D9EC-4122-A048-156ED2428886}"/>
              </a:ext>
            </a:extLst>
          </p:cNvPr>
          <p:cNvSpPr/>
          <p:nvPr/>
        </p:nvSpPr>
        <p:spPr>
          <a:xfrm>
            <a:off x="5334000" y="4952712"/>
            <a:ext cx="1524000" cy="11777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/>
              <a:t>Reducción de Plazos y Costos en Controles</a:t>
            </a:r>
            <a:endParaRPr lang="es-PE" sz="110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647CF7F4-7D9D-40A7-85A7-F06431C6F4D8}"/>
              </a:ext>
            </a:extLst>
          </p:cNvPr>
          <p:cNvSpPr/>
          <p:nvPr/>
        </p:nvSpPr>
        <p:spPr>
          <a:xfrm>
            <a:off x="7319960" y="4952712"/>
            <a:ext cx="1524000" cy="11777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/>
              <a:t>Operador Comercial de bajo riesgo</a:t>
            </a:r>
            <a:endParaRPr lang="es-PE" sz="110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D059F12-A5E0-49C4-9495-F9AD70B0A10E}"/>
              </a:ext>
            </a:extLst>
          </p:cNvPr>
          <p:cNvSpPr/>
          <p:nvPr/>
        </p:nvSpPr>
        <p:spPr>
          <a:xfrm>
            <a:off x="9305920" y="4970333"/>
            <a:ext cx="1524000" cy="11777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/>
              <a:t>Reducción de robo / hurto de mercancías</a:t>
            </a:r>
            <a:endParaRPr lang="es-PE" sz="110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5C5F50A-B728-4700-A72A-FDA19E59FD91}"/>
              </a:ext>
            </a:extLst>
          </p:cNvPr>
          <p:cNvSpPr/>
          <p:nvPr/>
        </p:nvSpPr>
        <p:spPr>
          <a:xfrm>
            <a:off x="2816817" y="5368212"/>
            <a:ext cx="598774" cy="422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1E324A7-B65C-47D3-8B05-A88240AF1E78}"/>
              </a:ext>
            </a:extLst>
          </p:cNvPr>
          <p:cNvSpPr/>
          <p:nvPr/>
        </p:nvSpPr>
        <p:spPr>
          <a:xfrm>
            <a:off x="4797705" y="5368212"/>
            <a:ext cx="598774" cy="422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061BE53-C79F-499F-B111-74E6735D5450}"/>
              </a:ext>
            </a:extLst>
          </p:cNvPr>
          <p:cNvSpPr/>
          <p:nvPr/>
        </p:nvSpPr>
        <p:spPr>
          <a:xfrm>
            <a:off x="6789593" y="5330188"/>
            <a:ext cx="598774" cy="422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8018EC93-7A91-4D14-BB0E-7A5DF60DA2AF}"/>
              </a:ext>
            </a:extLst>
          </p:cNvPr>
          <p:cNvSpPr/>
          <p:nvPr/>
        </p:nvSpPr>
        <p:spPr>
          <a:xfrm>
            <a:off x="8775553" y="5273826"/>
            <a:ext cx="598774" cy="4227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84306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0" name="Objekt 2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feld 63"/>
          <p:cNvSpPr txBox="1"/>
          <p:nvPr/>
        </p:nvSpPr>
        <p:spPr bwMode="gray">
          <a:xfrm>
            <a:off x="9310952" y="5477817"/>
            <a:ext cx="2365183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 Narrow" panose="020B0606020202030204" pitchFamily="34" charset="0"/>
                <a:cs typeface="Aharoni" panose="02010803020104030203" pitchFamily="2" charset="-79"/>
              </a:rPr>
              <a:t>Capacitación permanente especializada</a:t>
            </a:r>
          </a:p>
        </p:txBody>
      </p:sp>
      <p:sp>
        <p:nvSpPr>
          <p:cNvPr id="65" name="Textfeld 64"/>
          <p:cNvSpPr txBox="1"/>
          <p:nvPr/>
        </p:nvSpPr>
        <p:spPr bwMode="gray">
          <a:xfrm>
            <a:off x="5923589" y="4555603"/>
            <a:ext cx="2536817" cy="5055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PE"/>
            </a:defPPr>
            <a:lvl1pPr>
              <a:lnSpc>
                <a:spcPct val="90000"/>
              </a:lnSpc>
              <a:defRPr sz="14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b="0" dirty="0">
                <a:latin typeface="Arial Narrow" panose="020B0606020202030204" pitchFamily="34" charset="0"/>
                <a:cs typeface="Aharoni" panose="02010803020104030203" pitchFamily="2" charset="-79"/>
              </a:rPr>
              <a:t>Asignación de un Sectorista</a:t>
            </a:r>
          </a:p>
        </p:txBody>
      </p:sp>
      <p:sp>
        <p:nvSpPr>
          <p:cNvPr id="66" name="Textfeld 65"/>
          <p:cNvSpPr txBox="1"/>
          <p:nvPr/>
        </p:nvSpPr>
        <p:spPr bwMode="gray">
          <a:xfrm>
            <a:off x="9163184" y="3529818"/>
            <a:ext cx="2365183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PE"/>
            </a:defPPr>
            <a:lvl1pPr>
              <a:lnSpc>
                <a:spcPct val="90000"/>
              </a:lnSpc>
              <a:defRPr sz="1400"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b="0" dirty="0">
                <a:latin typeface="Arial Narrow" panose="020B0606020202030204" pitchFamily="34" charset="0"/>
                <a:cs typeface="Aharoni" panose="02010803020104030203" pitchFamily="2" charset="-79"/>
              </a:rPr>
              <a:t>Atención preferente en inspecciones</a:t>
            </a:r>
          </a:p>
        </p:txBody>
      </p:sp>
      <p:sp>
        <p:nvSpPr>
          <p:cNvPr id="74" name="Textfeld 73"/>
          <p:cNvSpPr txBox="1"/>
          <p:nvPr/>
        </p:nvSpPr>
        <p:spPr bwMode="gray">
          <a:xfrm>
            <a:off x="6096000" y="2119044"/>
            <a:ext cx="1879589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PE" dirty="0">
                <a:latin typeface="Arial Narrow" panose="020B0606020202030204" pitchFamily="34" charset="0"/>
                <a:cs typeface="Aharoni" panose="02010803020104030203" pitchFamily="2" charset="-79"/>
              </a:rPr>
              <a:t>Atención Preferente en trámites</a:t>
            </a:r>
          </a:p>
        </p:txBody>
      </p:sp>
      <p:sp>
        <p:nvSpPr>
          <p:cNvPr id="91" name="Rechteck 90"/>
          <p:cNvSpPr/>
          <p:nvPr/>
        </p:nvSpPr>
        <p:spPr bwMode="gray">
          <a:xfrm>
            <a:off x="5676136" y="1396765"/>
            <a:ext cx="540282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PE" sz="2000" b="1" i="1" dirty="0"/>
              <a:t>Facilidades al OEA por otras Entidades de Control</a:t>
            </a:r>
          </a:p>
        </p:txBody>
      </p:sp>
      <p:sp>
        <p:nvSpPr>
          <p:cNvPr id="85" name="Rechteck 84"/>
          <p:cNvSpPr/>
          <p:nvPr/>
        </p:nvSpPr>
        <p:spPr bwMode="gray">
          <a:xfrm>
            <a:off x="5320539" y="4478472"/>
            <a:ext cx="472887" cy="227113"/>
          </a:xfrm>
          <a:prstGeom prst="rect">
            <a:avLst/>
          </a:prstGeom>
        </p:spPr>
        <p:txBody>
          <a:bodyPr vert="horz" wrap="none" lIns="0" tIns="0" rIns="0" bIns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FFFFFF"/>
                </a:solidFill>
              </a:rPr>
              <a:t>~10n</a:t>
            </a:r>
          </a:p>
        </p:txBody>
      </p:sp>
      <p:sp>
        <p:nvSpPr>
          <p:cNvPr id="45" name="Título 3">
            <a:extLst>
              <a:ext uri="{FF2B5EF4-FFF2-40B4-BE49-F238E27FC236}">
                <a16:creationId xmlns:a16="http://schemas.microsoft.com/office/drawing/2014/main" id="{41BAC7E7-99CC-4FEE-A177-5573797A3404}"/>
              </a:ext>
            </a:extLst>
          </p:cNvPr>
          <p:cNvSpPr txBox="1">
            <a:spLocks/>
          </p:cNvSpPr>
          <p:nvPr/>
        </p:nvSpPr>
        <p:spPr>
          <a:xfrm>
            <a:off x="527851" y="411758"/>
            <a:ext cx="9287267" cy="502642"/>
          </a:xfrm>
        </p:spPr>
        <p:txBody>
          <a:bodyPr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/>
              <a:t>Beneficios a implementar </a:t>
            </a:r>
          </a:p>
        </p:txBody>
      </p:sp>
      <p:sp>
        <p:nvSpPr>
          <p:cNvPr id="2" name="Diagrama de flujo: preparación 1">
            <a:extLst>
              <a:ext uri="{FF2B5EF4-FFF2-40B4-BE49-F238E27FC236}">
                <a16:creationId xmlns:a16="http://schemas.microsoft.com/office/drawing/2014/main" id="{0291909B-4506-4157-A380-F09FC4ECF9AB}"/>
              </a:ext>
            </a:extLst>
          </p:cNvPr>
          <p:cNvSpPr/>
          <p:nvPr/>
        </p:nvSpPr>
        <p:spPr>
          <a:xfrm>
            <a:off x="762000" y="1830501"/>
            <a:ext cx="1592170" cy="1262809"/>
          </a:xfrm>
          <a:prstGeom prst="flowChartPreparation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9" name="Gráfico 28" descr="Empleado de oficina">
            <a:extLst>
              <a:ext uri="{FF2B5EF4-FFF2-40B4-BE49-F238E27FC236}">
                <a16:creationId xmlns:a16="http://schemas.microsoft.com/office/drawing/2014/main" id="{1505D4FD-7A90-4771-8331-B0E6235A3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4388" y="4206807"/>
            <a:ext cx="914400" cy="914400"/>
          </a:xfrm>
          <a:prstGeom prst="rect">
            <a:avLst/>
          </a:prstGeom>
        </p:spPr>
      </p:pic>
      <p:pic>
        <p:nvPicPr>
          <p:cNvPr id="6" name="Gráfico 5" descr="Policía">
            <a:extLst>
              <a:ext uri="{FF2B5EF4-FFF2-40B4-BE49-F238E27FC236}">
                <a16:creationId xmlns:a16="http://schemas.microsoft.com/office/drawing/2014/main" id="{F7F27369-5539-4CB4-972E-215B13EC7A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69563" y="3253448"/>
            <a:ext cx="914400" cy="914400"/>
          </a:xfrm>
          <a:prstGeom prst="rect">
            <a:avLst/>
          </a:prstGeom>
        </p:spPr>
      </p:pic>
      <p:pic>
        <p:nvPicPr>
          <p:cNvPr id="8" name="Gráfico 7" descr="Reseña de cliente RTL">
            <a:extLst>
              <a:ext uri="{FF2B5EF4-FFF2-40B4-BE49-F238E27FC236}">
                <a16:creationId xmlns:a16="http://schemas.microsoft.com/office/drawing/2014/main" id="{6568C446-7255-4342-9403-1A40B9EC61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3214" y="5337990"/>
            <a:ext cx="914400" cy="914400"/>
          </a:xfrm>
          <a:prstGeom prst="rect">
            <a:avLst/>
          </a:prstGeom>
        </p:spPr>
      </p:pic>
      <p:pic>
        <p:nvPicPr>
          <p:cNvPr id="10" name="Gráfico 9" descr="Marca de verificación">
            <a:extLst>
              <a:ext uri="{FF2B5EF4-FFF2-40B4-BE49-F238E27FC236}">
                <a16:creationId xmlns:a16="http://schemas.microsoft.com/office/drawing/2014/main" id="{D9C11254-257A-48BB-ACCF-FF4F41B29E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52879" y="2101816"/>
            <a:ext cx="914400" cy="914400"/>
          </a:xfrm>
          <a:prstGeom prst="rect">
            <a:avLst/>
          </a:prstGeom>
        </p:spPr>
      </p:pic>
      <p:sp>
        <p:nvSpPr>
          <p:cNvPr id="24" name="Diagrama de flujo: preparación 23">
            <a:extLst>
              <a:ext uri="{FF2B5EF4-FFF2-40B4-BE49-F238E27FC236}">
                <a16:creationId xmlns:a16="http://schemas.microsoft.com/office/drawing/2014/main" id="{E20E8AB0-4BC7-466C-A6DE-9911B9D9158C}"/>
              </a:ext>
            </a:extLst>
          </p:cNvPr>
          <p:cNvSpPr/>
          <p:nvPr/>
        </p:nvSpPr>
        <p:spPr>
          <a:xfrm>
            <a:off x="3285108" y="1853976"/>
            <a:ext cx="1592170" cy="1262809"/>
          </a:xfrm>
          <a:prstGeom prst="flowChartPreparation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Diagrama de flujo: preparación 30">
            <a:extLst>
              <a:ext uri="{FF2B5EF4-FFF2-40B4-BE49-F238E27FC236}">
                <a16:creationId xmlns:a16="http://schemas.microsoft.com/office/drawing/2014/main" id="{A7BC78C4-3D5E-47F9-8F22-4BD3EEED5CEE}"/>
              </a:ext>
            </a:extLst>
          </p:cNvPr>
          <p:cNvSpPr/>
          <p:nvPr/>
        </p:nvSpPr>
        <p:spPr>
          <a:xfrm>
            <a:off x="2013964" y="2740522"/>
            <a:ext cx="1592170" cy="1262809"/>
          </a:xfrm>
          <a:prstGeom prst="flowChartPreparation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Diagrama de flujo: preparación 31">
            <a:extLst>
              <a:ext uri="{FF2B5EF4-FFF2-40B4-BE49-F238E27FC236}">
                <a16:creationId xmlns:a16="http://schemas.microsoft.com/office/drawing/2014/main" id="{1F50A177-B62C-4B5E-A59E-63EC49F3A1D5}"/>
              </a:ext>
            </a:extLst>
          </p:cNvPr>
          <p:cNvSpPr/>
          <p:nvPr/>
        </p:nvSpPr>
        <p:spPr>
          <a:xfrm>
            <a:off x="3263185" y="3634878"/>
            <a:ext cx="1592170" cy="1262809"/>
          </a:xfrm>
          <a:prstGeom prst="flowChartPreparation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Diagrama de flujo: preparación 33">
            <a:extLst>
              <a:ext uri="{FF2B5EF4-FFF2-40B4-BE49-F238E27FC236}">
                <a16:creationId xmlns:a16="http://schemas.microsoft.com/office/drawing/2014/main" id="{7F4C94C3-7544-4D7F-A4D3-AC4BAD258979}"/>
              </a:ext>
            </a:extLst>
          </p:cNvPr>
          <p:cNvSpPr/>
          <p:nvPr/>
        </p:nvSpPr>
        <p:spPr>
          <a:xfrm>
            <a:off x="757414" y="3634878"/>
            <a:ext cx="1592170" cy="1262809"/>
          </a:xfrm>
          <a:prstGeom prst="flowChartPreparation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35D74-39BC-4D7F-8213-5D7BD9E2DA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6891" y="5123548"/>
            <a:ext cx="1816766" cy="5844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8893D3-83CF-4EF2-A9D0-6C8C5716C0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7600" y="2076975"/>
            <a:ext cx="1089481" cy="7899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084FE7-9D27-44F9-8942-50F7AE36C3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6475" y="2076975"/>
            <a:ext cx="1172167" cy="6920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A87E6D-24A5-4531-BB56-DF741D8A3B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9933" y="4037133"/>
            <a:ext cx="1285018" cy="52718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F5B2D29-8DA6-4C26-B635-E2F2D37D6B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28278" y="4075377"/>
            <a:ext cx="1235928" cy="42526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8BE5923-1246-4D85-A08D-CF2B840431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1304" y="3214512"/>
            <a:ext cx="1329673" cy="3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B998CCED-9325-4136-8EAF-193CAF4E788B}"/>
              </a:ext>
            </a:extLst>
          </p:cNvPr>
          <p:cNvSpPr txBox="1">
            <a:spLocks/>
          </p:cNvSpPr>
          <p:nvPr/>
        </p:nvSpPr>
        <p:spPr>
          <a:xfrm>
            <a:off x="452951" y="460045"/>
            <a:ext cx="789213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dirty="0"/>
              <a:t>Ser un Operador Económico Autorizado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3D61CD-FF31-4533-B524-E8A924D2E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13" y="940176"/>
            <a:ext cx="8379027" cy="52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26B69-F332-4803-A947-3B8D4B85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A0624F-0C9D-4738-B3E5-051DAA41A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8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E706734-72B8-46CF-9670-4483E8C438E8}"/>
              </a:ext>
            </a:extLst>
          </p:cNvPr>
          <p:cNvGraphicFramePr/>
          <p:nvPr>
            <p:extLst/>
          </p:nvPr>
        </p:nvGraphicFramePr>
        <p:xfrm>
          <a:off x="767410" y="1913860"/>
          <a:ext cx="10873207" cy="420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23E49D6A-2AF7-421E-BDC9-12869B215416}"/>
              </a:ext>
            </a:extLst>
          </p:cNvPr>
          <p:cNvSpPr txBox="1">
            <a:spLocks/>
          </p:cNvSpPr>
          <p:nvPr/>
        </p:nvSpPr>
        <p:spPr>
          <a:xfrm>
            <a:off x="357072" y="446561"/>
            <a:ext cx="9635227" cy="361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obtengo la certificación como OEA?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F29BFD3-F763-446B-A579-DA45F2A0CDB9}"/>
              </a:ext>
            </a:extLst>
          </p:cNvPr>
          <p:cNvSpPr/>
          <p:nvPr/>
        </p:nvSpPr>
        <p:spPr>
          <a:xfrm>
            <a:off x="2160181" y="1487893"/>
            <a:ext cx="8282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PARA OBTENER LA CERTIFICACIÓN OEA</a:t>
            </a:r>
          </a:p>
          <a:p>
            <a:pPr algn="ctr"/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26° LGA)</a:t>
            </a:r>
          </a:p>
        </p:txBody>
      </p:sp>
    </p:spTree>
    <p:extLst>
      <p:ext uri="{BB962C8B-B14F-4D97-AF65-F5344CB8AC3E}">
        <p14:creationId xmlns:p14="http://schemas.microsoft.com/office/powerpoint/2010/main" val="2171836149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E3362BB-032F-48AE-98B6-71D5B46BA5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767207"/>
            <a:ext cx="12260826" cy="59228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71724B-3956-49C1-9709-A70508DE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0" y="5082346"/>
            <a:ext cx="1596563" cy="1596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AB5A66A-1C85-4B5D-A993-528F4036C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8792"/>
          <a:stretch/>
        </p:blipFill>
        <p:spPr>
          <a:xfrm>
            <a:off x="9829768" y="877411"/>
            <a:ext cx="2237855" cy="1247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4F35EB-B608-4A5B-A31E-12D15F7B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740" y="1499191"/>
            <a:ext cx="5699051" cy="41707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PE" b="1">
                <a:solidFill>
                  <a:schemeClr val="accent1">
                    <a:lumMod val="75000"/>
                  </a:schemeClr>
                </a:solidFill>
              </a:rPr>
              <a:t>Solicitud de certificación – Clave SOL</a:t>
            </a:r>
          </a:p>
          <a:p>
            <a:pPr marL="0" indent="0">
              <a:spcBef>
                <a:spcPts val="0"/>
              </a:spcBef>
              <a:buNone/>
            </a:pPr>
            <a:endParaRPr lang="es-PE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sz="2300">
                <a:solidFill>
                  <a:schemeClr val="accent1">
                    <a:lumMod val="75000"/>
                  </a:schemeClr>
                </a:solidFill>
              </a:rPr>
              <a:t>Documentación electrónica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PE" sz="230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sz="2300" b="1">
                <a:solidFill>
                  <a:schemeClr val="accent1">
                    <a:lumMod val="75000"/>
                  </a:schemeClr>
                </a:solidFill>
              </a:rPr>
              <a:t>Evaluación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PE" sz="2300" b="1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sz="2300" b="1">
                <a:solidFill>
                  <a:schemeClr val="accent1">
                    <a:lumMod val="75000"/>
                  </a:schemeClr>
                </a:solidFill>
              </a:rPr>
              <a:t>Visitas de validación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PE" sz="2300">
              <a:solidFill>
                <a:schemeClr val="accent1">
                  <a:lumMod val="75000"/>
                </a:schemeClr>
              </a:solidFill>
            </a:endParaRPr>
          </a:p>
          <a:p>
            <a:pPr lvl="4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sz="2300">
                <a:solidFill>
                  <a:schemeClr val="accent1">
                    <a:lumMod val="75000"/>
                  </a:schemeClr>
                </a:solidFill>
              </a:rPr>
              <a:t>Acciones de Mejora</a:t>
            </a:r>
          </a:p>
          <a:p>
            <a:pPr lvl="4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PE" sz="2300">
              <a:solidFill>
                <a:schemeClr val="accent1">
                  <a:lumMod val="75000"/>
                </a:schemeClr>
              </a:solidFill>
            </a:endParaRPr>
          </a:p>
          <a:p>
            <a:pPr lvl="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sz="2300">
                <a:solidFill>
                  <a:schemeClr val="accent1">
                    <a:lumMod val="75000"/>
                  </a:schemeClr>
                </a:solidFill>
              </a:rPr>
              <a:t>Resolución Autorizante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94B04F-3C6B-41CC-8F60-EA1FA25AA02C}"/>
              </a:ext>
            </a:extLst>
          </p:cNvPr>
          <p:cNvSpPr txBox="1"/>
          <p:nvPr/>
        </p:nvSpPr>
        <p:spPr>
          <a:xfrm>
            <a:off x="124377" y="123710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ETAPA PREVIA: </a:t>
            </a:r>
            <a:r>
              <a:rPr lang="es-PE" b="1" dirty="0">
                <a:solidFill>
                  <a:srgbClr val="CC0066"/>
                </a:solidFill>
              </a:rPr>
              <a:t>ORIENTACIÓN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7A94C56-EA73-491E-AF90-DCF12DB3EB36}"/>
              </a:ext>
            </a:extLst>
          </p:cNvPr>
          <p:cNvSpPr/>
          <p:nvPr/>
        </p:nvSpPr>
        <p:spPr>
          <a:xfrm>
            <a:off x="1833733" y="5989767"/>
            <a:ext cx="5176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41" indent="-214341">
              <a:buFont typeface="Wingdings" panose="05000000000000000000" pitchFamily="2" charset="2"/>
              <a:buChar char="ü"/>
            </a:pPr>
            <a:r>
              <a:rPr lang="es-PE" b="1" dirty="0">
                <a:solidFill>
                  <a:schemeClr val="accent1">
                    <a:lumMod val="75000"/>
                  </a:schemeClr>
                </a:solidFill>
                <a:latin typeface="Arial Unicode MS"/>
                <a:cs typeface="Arial Unicode MS"/>
              </a:rPr>
              <a:t>Revalidación o mantenimientos periódicos  </a:t>
            </a:r>
            <a:endParaRPr lang="es-P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ítulo 7">
            <a:extLst>
              <a:ext uri="{FF2B5EF4-FFF2-40B4-BE49-F238E27FC236}">
                <a16:creationId xmlns:a16="http://schemas.microsoft.com/office/drawing/2014/main" id="{E21C4392-F701-497E-BB11-E9D9DE42603B}"/>
              </a:ext>
            </a:extLst>
          </p:cNvPr>
          <p:cNvSpPr txBox="1">
            <a:spLocks/>
          </p:cNvSpPr>
          <p:nvPr/>
        </p:nvSpPr>
        <p:spPr>
          <a:xfrm>
            <a:off x="726459" y="415796"/>
            <a:ext cx="10515600" cy="480131"/>
          </a:xfr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de Certificación</a:t>
            </a:r>
            <a:endParaRPr lang="es-PE" sz="280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A50EFC-BC8F-4D1E-8B49-81F09215F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428" y="2390099"/>
            <a:ext cx="2378753" cy="1201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6A66760-0419-472B-BDC3-7D442AC86B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9000"/>
          </a:blip>
          <a:srcRect b="3471"/>
          <a:stretch/>
        </p:blipFill>
        <p:spPr>
          <a:xfrm>
            <a:off x="237170" y="1581394"/>
            <a:ext cx="3939662" cy="3497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DB6ECA-5E21-41E6-8666-18936FB3E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2414" y="3584574"/>
            <a:ext cx="2114538" cy="29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399413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2A03327-4609-4D51-8C1B-0B18704BBD66}"/>
              </a:ext>
            </a:extLst>
          </p:cNvPr>
          <p:cNvGrpSpPr/>
          <p:nvPr/>
        </p:nvGrpSpPr>
        <p:grpSpPr>
          <a:xfrm>
            <a:off x="2121433" y="537622"/>
            <a:ext cx="8105486" cy="1277156"/>
            <a:chOff x="2220683" y="79414"/>
            <a:chExt cx="8105486" cy="1277156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884ABA8-B6A6-4C8B-B5EA-BAA0005B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683" y="79414"/>
              <a:ext cx="5219671" cy="1277156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B3B0C8C7-C831-47F6-A907-4EDE2052B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22"/>
            <a:stretch/>
          </p:blipFill>
          <p:spPr>
            <a:xfrm>
              <a:off x="4967812" y="79414"/>
              <a:ext cx="5358357" cy="1277156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A27127C-11B5-49FD-8EE7-E1F2A7EEBF4F}"/>
                </a:ext>
              </a:extLst>
            </p:cNvPr>
            <p:cNvSpPr txBox="1"/>
            <p:nvPr/>
          </p:nvSpPr>
          <p:spPr>
            <a:xfrm>
              <a:off x="2239753" y="170088"/>
              <a:ext cx="7553587" cy="423193"/>
            </a:xfrm>
            <a:prstGeom prst="rect">
              <a:avLst/>
            </a:prstGeom>
            <a:solidFill>
              <a:srgbClr val="0162B3"/>
            </a:solidFill>
            <a:ln>
              <a:solidFill>
                <a:srgbClr val="0162B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15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Consultas sobre Operador Económico Autorizado      </a:t>
              </a:r>
            </a:p>
          </p:txBody>
        </p:sp>
      </p:grpSp>
      <p:pic>
        <p:nvPicPr>
          <p:cNvPr id="109" name="Imagen 108">
            <a:extLst>
              <a:ext uri="{FF2B5EF4-FFF2-40B4-BE49-F238E27FC236}">
                <a16:creationId xmlns:a16="http://schemas.microsoft.com/office/drawing/2014/main" id="{C42C01DC-1977-43D2-BE4D-7CA5CC226F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482" y="5191565"/>
            <a:ext cx="7466514" cy="90761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A9EF268-447B-4391-9ECB-FE80972C7F74}"/>
              </a:ext>
            </a:extLst>
          </p:cNvPr>
          <p:cNvGrpSpPr/>
          <p:nvPr/>
        </p:nvGrpSpPr>
        <p:grpSpPr>
          <a:xfrm>
            <a:off x="3208571" y="3714176"/>
            <a:ext cx="5970352" cy="987268"/>
            <a:chOff x="3223346" y="4761773"/>
            <a:chExt cx="5970352" cy="987268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33FBB639-5264-4D03-9FF2-4C2661B03CA9}"/>
                </a:ext>
              </a:extLst>
            </p:cNvPr>
            <p:cNvGrpSpPr/>
            <p:nvPr/>
          </p:nvGrpSpPr>
          <p:grpSpPr>
            <a:xfrm>
              <a:off x="3223346" y="4859629"/>
              <a:ext cx="5970352" cy="889412"/>
              <a:chOff x="3223346" y="5002242"/>
              <a:chExt cx="5970352" cy="889412"/>
            </a:xfrm>
          </p:grpSpPr>
          <p:sp>
            <p:nvSpPr>
              <p:cNvPr id="100" name="Diagrama de flujo: proceso alternativo 99">
                <a:extLst>
                  <a:ext uri="{FF2B5EF4-FFF2-40B4-BE49-F238E27FC236}">
                    <a16:creationId xmlns:a16="http://schemas.microsoft.com/office/drawing/2014/main" id="{1B53C1CF-C0BC-4CAD-8147-CD37D25AFA05}"/>
                  </a:ext>
                </a:extLst>
              </p:cNvPr>
              <p:cNvSpPr/>
              <p:nvPr/>
            </p:nvSpPr>
            <p:spPr>
              <a:xfrm>
                <a:off x="3223346" y="5002242"/>
                <a:ext cx="5970352" cy="889412"/>
              </a:xfrm>
              <a:prstGeom prst="flowChartAlternateProcess">
                <a:avLst/>
              </a:prstGeom>
              <a:solidFill>
                <a:schemeClr val="bg1"/>
              </a:solidFill>
              <a:ln w="19050">
                <a:solidFill>
                  <a:srgbClr val="5E96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pic>
            <p:nvPicPr>
              <p:cNvPr id="107" name="Imagen 106">
                <a:extLst>
                  <a:ext uri="{FF2B5EF4-FFF2-40B4-BE49-F238E27FC236}">
                    <a16:creationId xmlns:a16="http://schemas.microsoft.com/office/drawing/2014/main" id="{E7BB75BA-E3E5-462C-A9F7-49825276F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1691" y="5110250"/>
                <a:ext cx="3648075" cy="752475"/>
              </a:xfrm>
              <a:prstGeom prst="rect">
                <a:avLst/>
              </a:prstGeom>
            </p:spPr>
          </p:pic>
        </p:grpSp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A06D9584-36CC-4B70-A0A9-498E1224C365}"/>
                </a:ext>
              </a:extLst>
            </p:cNvPr>
            <p:cNvSpPr/>
            <p:nvPr/>
          </p:nvSpPr>
          <p:spPr>
            <a:xfrm>
              <a:off x="4669589" y="4761773"/>
              <a:ext cx="2978742" cy="160873"/>
            </a:xfrm>
            <a:prstGeom prst="roundRect">
              <a:avLst/>
            </a:prstGeom>
            <a:solidFill>
              <a:srgbClr val="0162B3"/>
            </a:solidFill>
            <a:ln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/>
                <a:t>REDES SOCIALES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D254113-5FB7-4EEF-BFE4-6AB57B2F708F}"/>
              </a:ext>
            </a:extLst>
          </p:cNvPr>
          <p:cNvGrpSpPr/>
          <p:nvPr/>
        </p:nvGrpSpPr>
        <p:grpSpPr>
          <a:xfrm>
            <a:off x="3208571" y="2467679"/>
            <a:ext cx="5900778" cy="1257248"/>
            <a:chOff x="3223345" y="1865656"/>
            <a:chExt cx="5900778" cy="1257248"/>
          </a:xfrm>
        </p:grpSpPr>
        <p:sp>
          <p:nvSpPr>
            <p:cNvPr id="70" name="Diagrama de flujo: proceso alternativo 69">
              <a:extLst>
                <a:ext uri="{FF2B5EF4-FFF2-40B4-BE49-F238E27FC236}">
                  <a16:creationId xmlns:a16="http://schemas.microsoft.com/office/drawing/2014/main" id="{80AB1E06-9345-4FE7-ABDD-6BDB19BBAB59}"/>
                </a:ext>
              </a:extLst>
            </p:cNvPr>
            <p:cNvSpPr/>
            <p:nvPr/>
          </p:nvSpPr>
          <p:spPr>
            <a:xfrm>
              <a:off x="3223345" y="1960869"/>
              <a:ext cx="5900778" cy="951183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5E96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A55E6CFF-3009-4EA4-A941-69B2E438D77F}"/>
                </a:ext>
              </a:extLst>
            </p:cNvPr>
            <p:cNvSpPr txBox="1"/>
            <p:nvPr/>
          </p:nvSpPr>
          <p:spPr>
            <a:xfrm>
              <a:off x="4283532" y="2082220"/>
              <a:ext cx="36199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solidFill>
                    <a:srgbClr val="8E8B88"/>
                  </a:solidFill>
                  <a:latin typeface="Levenim MT" panose="020B0604020202020204" pitchFamily="2" charset="-79"/>
                  <a:cs typeface="Levenim MT" panose="020B0604020202020204" pitchFamily="2" charset="-79"/>
                </a:rPr>
                <a:t>Para consultas OEA              </a:t>
              </a:r>
              <a:r>
                <a:rPr lang="es-PE" sz="1100" b="1" dirty="0">
                  <a:solidFill>
                    <a:srgbClr val="1C5595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oeaenlinea@sunat.gob.pe</a:t>
              </a:r>
              <a:endParaRPr lang="es-PE" sz="1100" b="1" dirty="0">
                <a:solidFill>
                  <a:srgbClr val="1C55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PE" sz="1100" b="1" dirty="0">
                <a:solidFill>
                  <a:srgbClr val="1C55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88316B91-465C-49A6-AFE1-2B97662030ED}"/>
                </a:ext>
              </a:extLst>
            </p:cNvPr>
            <p:cNvSpPr/>
            <p:nvPr/>
          </p:nvSpPr>
          <p:spPr>
            <a:xfrm>
              <a:off x="4669589" y="1865656"/>
              <a:ext cx="2978742" cy="160873"/>
            </a:xfrm>
            <a:prstGeom prst="roundRect">
              <a:avLst/>
            </a:prstGeom>
            <a:solidFill>
              <a:srgbClr val="0162B3"/>
            </a:solidFill>
            <a:ln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/>
                <a:t>CONSULTAS VIRTUALES</a:t>
              </a:r>
            </a:p>
          </p:txBody>
        </p: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150760AB-0C43-470A-ADDC-C62ECC98BBEF}"/>
                </a:ext>
              </a:extLst>
            </p:cNvPr>
            <p:cNvGrpSpPr/>
            <p:nvPr/>
          </p:nvGrpSpPr>
          <p:grpSpPr>
            <a:xfrm>
              <a:off x="5230121" y="2348550"/>
              <a:ext cx="1733550" cy="774354"/>
              <a:chOff x="3292448" y="5983411"/>
              <a:chExt cx="1733550" cy="774354"/>
            </a:xfrm>
          </p:grpSpPr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9006BCEC-1A57-4F21-8EA9-A51613BC4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2448" y="5983411"/>
                <a:ext cx="1733550" cy="200025"/>
              </a:xfrm>
              <a:prstGeom prst="rect">
                <a:avLst/>
              </a:prstGeom>
            </p:spPr>
          </p:pic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46D5C257-F305-41D8-B699-B414A3693B63}"/>
                  </a:ext>
                </a:extLst>
              </p:cNvPr>
              <p:cNvSpPr txBox="1"/>
              <p:nvPr/>
            </p:nvSpPr>
            <p:spPr>
              <a:xfrm>
                <a:off x="3420381" y="6149906"/>
                <a:ext cx="1601812" cy="60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900" b="1">
                    <a:solidFill>
                      <a:srgbClr val="8E8B88"/>
                    </a:solidFill>
                    <a:latin typeface="Levenim MT" panose="020B0604020202020204" pitchFamily="2" charset="-79"/>
                    <a:cs typeface="Levenim MT" panose="020B0604020202020204" pitchFamily="2" charset="-79"/>
                  </a:rPr>
                  <a:t>Lunes a viernes</a:t>
                </a:r>
              </a:p>
              <a:p>
                <a:pPr algn="ctr"/>
                <a:r>
                  <a:rPr lang="es-PE" sz="1050" b="1">
                    <a:solidFill>
                      <a:srgbClr val="8E8B88"/>
                    </a:solidFill>
                    <a:latin typeface="Levenim MT" panose="020B0604020202020204" pitchFamily="2" charset="-79"/>
                    <a:cs typeface="Levenim MT" panose="020B0604020202020204" pitchFamily="2" charset="-79"/>
                  </a:rPr>
                  <a:t>8:30 a.m. a 4:30 p.m.</a:t>
                </a:r>
              </a:p>
              <a:p>
                <a:pPr algn="ctr"/>
                <a:endParaRPr lang="es-PE" sz="1400" b="1">
                  <a:solidFill>
                    <a:srgbClr val="1C559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979CD74-7A38-4546-9F1F-029B58BF8B42}"/>
              </a:ext>
            </a:extLst>
          </p:cNvPr>
          <p:cNvGrpSpPr/>
          <p:nvPr/>
        </p:nvGrpSpPr>
        <p:grpSpPr>
          <a:xfrm>
            <a:off x="3158349" y="1459831"/>
            <a:ext cx="5900778" cy="898291"/>
            <a:chOff x="3255339" y="3227718"/>
            <a:chExt cx="5900778" cy="898291"/>
          </a:xfrm>
        </p:grpSpPr>
        <p:sp>
          <p:nvSpPr>
            <p:cNvPr id="53" name="Diagrama de flujo: proceso alternativo 52">
              <a:extLst>
                <a:ext uri="{FF2B5EF4-FFF2-40B4-BE49-F238E27FC236}">
                  <a16:creationId xmlns:a16="http://schemas.microsoft.com/office/drawing/2014/main" id="{3B947188-0B5D-4AF6-9204-851DF1FFB1DE}"/>
                </a:ext>
              </a:extLst>
            </p:cNvPr>
            <p:cNvSpPr/>
            <p:nvPr/>
          </p:nvSpPr>
          <p:spPr>
            <a:xfrm>
              <a:off x="3255339" y="3291567"/>
              <a:ext cx="5900778" cy="832231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5E96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13D78959-23B3-4C6F-A42F-C4BFA0C1A003}"/>
                </a:ext>
              </a:extLst>
            </p:cNvPr>
            <p:cNvSpPr/>
            <p:nvPr/>
          </p:nvSpPr>
          <p:spPr>
            <a:xfrm>
              <a:off x="4669589" y="3227718"/>
              <a:ext cx="2978742" cy="160873"/>
            </a:xfrm>
            <a:prstGeom prst="roundRect">
              <a:avLst/>
            </a:prstGeom>
            <a:solidFill>
              <a:srgbClr val="0162B3"/>
            </a:solidFill>
            <a:ln>
              <a:solidFill>
                <a:srgbClr val="016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/>
                <a:t>PLATAFORMA VIRTUAL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87D49C4D-88D5-4FDF-A005-8C6ED0AEF2A6}"/>
                </a:ext>
              </a:extLst>
            </p:cNvPr>
            <p:cNvSpPr txBox="1"/>
            <p:nvPr/>
          </p:nvSpPr>
          <p:spPr>
            <a:xfrm>
              <a:off x="4782473" y="3474149"/>
              <a:ext cx="2867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Sitio Web	 </a:t>
              </a:r>
              <a:r>
                <a:rPr lang="es-PE" sz="1100" b="1">
                  <a:solidFill>
                    <a:srgbClr val="1C55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https://oea.sunat.gob.pe/</a:t>
              </a:r>
            </a:p>
            <a:p>
              <a:endParaRPr lang="es-PE" sz="1100" b="1">
                <a:solidFill>
                  <a:srgbClr val="1C55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2AD76CFF-B199-4DC3-96CE-ED67972F490C}"/>
                </a:ext>
              </a:extLst>
            </p:cNvPr>
            <p:cNvSpPr txBox="1"/>
            <p:nvPr/>
          </p:nvSpPr>
          <p:spPr>
            <a:xfrm>
              <a:off x="5215640" y="3756677"/>
              <a:ext cx="1601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>
                  <a:solidFill>
                    <a:srgbClr val="8E8B88"/>
                  </a:solidFill>
                  <a:latin typeface="Levenim MT" panose="020B0604020202020204" pitchFamily="2" charset="-79"/>
                  <a:cs typeface="Levenim MT" panose="020B0604020202020204" pitchFamily="2" charset="-79"/>
                </a:rPr>
                <a:t>24 horas del día</a:t>
              </a:r>
            </a:p>
            <a:p>
              <a:pPr algn="ctr"/>
              <a:r>
                <a:rPr lang="es-PE" sz="900" b="1">
                  <a:solidFill>
                    <a:srgbClr val="8E8B88"/>
                  </a:solidFill>
                  <a:latin typeface="Levenim MT" panose="020B0604020202020204" pitchFamily="2" charset="-79"/>
                  <a:cs typeface="Levenim MT" panose="020B0604020202020204" pitchFamily="2" charset="-79"/>
                </a:rPr>
                <a:t>7 días de la semana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803859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grupo de personas caminando&#10;&#10;Descripción generada automáticamente con confianza media">
            <a:extLst>
              <a:ext uri="{FF2B5EF4-FFF2-40B4-BE49-F238E27FC236}">
                <a16:creationId xmlns:a16="http://schemas.microsoft.com/office/drawing/2014/main" id="{E2E5FC83-874A-144D-A010-93E5FAD26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E991A65-5E64-1448-A7C9-D388A7C723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FCF6B-D38E-C244-8E8F-3950EBF2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64" y="2165520"/>
            <a:ext cx="9011143" cy="24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27D6053-8D42-4FAB-9B6F-0E8BFD37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4" y="980954"/>
            <a:ext cx="8058940" cy="464058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BB43CA-6DF0-458D-AB98-BB6A10E360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33170" y="969215"/>
          <a:ext cx="3205316" cy="4640580"/>
        </p:xfrm>
        <a:graphic>
          <a:graphicData uri="http://schemas.openxmlformats.org/drawingml/2006/table">
            <a:tbl>
              <a:tblPr firstRow="1" lastRow="1">
                <a:tableStyleId>{72833802-FEF1-4C79-8D5D-14CF1EAF98D9}</a:tableStyleId>
              </a:tblPr>
              <a:tblGrid>
                <a:gridCol w="1718980">
                  <a:extLst>
                    <a:ext uri="{9D8B030D-6E8A-4147-A177-3AD203B41FA5}">
                      <a16:colId xmlns:a16="http://schemas.microsoft.com/office/drawing/2014/main" val="3965309415"/>
                    </a:ext>
                  </a:extLst>
                </a:gridCol>
                <a:gridCol w="1486336">
                  <a:extLst>
                    <a:ext uri="{9D8B030D-6E8A-4147-A177-3AD203B41FA5}">
                      <a16:colId xmlns:a16="http://schemas.microsoft.com/office/drawing/2014/main" val="3252190207"/>
                    </a:ext>
                  </a:extLst>
                </a:gridCol>
              </a:tblGrid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PAIS DE DESTINO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effectLst/>
                        </a:rPr>
                        <a:t>P</a:t>
                      </a:r>
                      <a:r>
                        <a:rPr lang="es-PE" sz="1400" u="none" strike="noStrike" kern="1200" dirty="0">
                          <a:effectLst/>
                        </a:rPr>
                        <a:t>ARTC. FOB</a:t>
                      </a:r>
                      <a:endParaRPr lang="es-PE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4368597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China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31.68%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712729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Estados Unidos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13.16%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4561651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Canadá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6.01%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3489496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Corea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5.31%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7563909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Japón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5.00%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1331258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India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3.77%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6774418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Suiza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3.61%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6204702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Paises Bajos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3.23%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962141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Chile 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2.77%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8773014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España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2.45%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443330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Brasil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2.17%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6721230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Emiratos Arabes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2.03%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0683568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Ecuador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1.68%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2946553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Alemania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1.65%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6991532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Colombia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1.56%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611763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Bolivia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1.42%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9555060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Italia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1.27%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8030473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México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1.00%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8855971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Resto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10.22%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1303769"/>
                  </a:ext>
                </a:extLst>
              </a:tr>
              <a:tr h="18586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100.00%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6783879"/>
                  </a:ext>
                </a:extLst>
              </a:tr>
            </a:tbl>
          </a:graphicData>
        </a:graphic>
      </p:graphicFrame>
      <p:sp>
        <p:nvSpPr>
          <p:cNvPr id="8" name="TextBox 47">
            <a:extLst>
              <a:ext uri="{FF2B5EF4-FFF2-40B4-BE49-F238E27FC236}">
                <a16:creationId xmlns:a16="http://schemas.microsoft.com/office/drawing/2014/main" id="{65215FC0-D526-4DAA-AF14-F055768082C5}"/>
              </a:ext>
            </a:extLst>
          </p:cNvPr>
          <p:cNvSpPr txBox="1"/>
          <p:nvPr/>
        </p:nvSpPr>
        <p:spPr>
          <a:xfrm>
            <a:off x="453514" y="272090"/>
            <a:ext cx="6323847" cy="5736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PE" sz="3128" b="1" cap="all" dirty="0">
                <a:solidFill>
                  <a:srgbClr val="0072BD"/>
                </a:solidFill>
              </a:rPr>
              <a:t>EXPORTACIONES PERUANAS EN 2020</a:t>
            </a:r>
            <a:endParaRPr lang="en-US" sz="3128" b="1" cap="all" dirty="0">
              <a:solidFill>
                <a:srgbClr val="0072BD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99286-876E-49E3-97EA-45533BD84F5E}"/>
              </a:ext>
            </a:extLst>
          </p:cNvPr>
          <p:cNvSpPr/>
          <p:nvPr/>
        </p:nvSpPr>
        <p:spPr>
          <a:xfrm>
            <a:off x="314544" y="4263851"/>
            <a:ext cx="194629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E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ACUERDOS COMERCIALES</a:t>
            </a:r>
            <a:endParaRPr lang="es-PE" sz="1400" dirty="0">
              <a:solidFill>
                <a:srgbClr val="C00000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74B708A-71F4-4DFC-BE24-5F1BD63A173A}"/>
              </a:ext>
            </a:extLst>
          </p:cNvPr>
          <p:cNvGrpSpPr/>
          <p:nvPr/>
        </p:nvGrpSpPr>
        <p:grpSpPr>
          <a:xfrm>
            <a:off x="355422" y="2991426"/>
            <a:ext cx="1080000" cy="1080783"/>
            <a:chOff x="3470028" y="6689434"/>
            <a:chExt cx="776287" cy="776850"/>
          </a:xfrm>
          <a:solidFill>
            <a:srgbClr val="42BA97"/>
          </a:solidFill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E6E928B-1D23-49CF-8CA2-FB08C81980F2}"/>
                </a:ext>
              </a:extLst>
            </p:cNvPr>
            <p:cNvSpPr/>
            <p:nvPr/>
          </p:nvSpPr>
          <p:spPr>
            <a:xfrm>
              <a:off x="3470028" y="6689434"/>
              <a:ext cx="776287" cy="7768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/>
            </a:p>
          </p:txBody>
        </p:sp>
        <p:pic>
          <p:nvPicPr>
            <p:cNvPr id="19" name="Gráfico 18" descr="Libro abierto">
              <a:extLst>
                <a:ext uri="{FF2B5EF4-FFF2-40B4-BE49-F238E27FC236}">
                  <a16:creationId xmlns:a16="http://schemas.microsoft.com/office/drawing/2014/main" id="{23D0F871-08F0-42F5-B0B4-158F075BE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88171" y="6839323"/>
              <a:ext cx="540000" cy="540000"/>
            </a:xfrm>
            <a:prstGeom prst="rect">
              <a:avLst/>
            </a:prstGeom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B54BA81-87D7-439F-88D1-D20DB2E574AD}"/>
              </a:ext>
            </a:extLst>
          </p:cNvPr>
          <p:cNvSpPr/>
          <p:nvPr/>
        </p:nvSpPr>
        <p:spPr>
          <a:xfrm>
            <a:off x="3052846" y="988652"/>
            <a:ext cx="233481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MERCADOS </a:t>
            </a:r>
            <a:r>
              <a:rPr lang="es-PE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INTERNACIONALES</a:t>
            </a:r>
            <a:endParaRPr lang="es-PE" sz="1400" dirty="0">
              <a:solidFill>
                <a:srgbClr val="C0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A3D78A6-A8FD-450F-94BF-0D5FB7B3C829}"/>
              </a:ext>
            </a:extLst>
          </p:cNvPr>
          <p:cNvSpPr/>
          <p:nvPr/>
        </p:nvSpPr>
        <p:spPr>
          <a:xfrm>
            <a:off x="5862913" y="5072613"/>
            <a:ext cx="257079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US$ 39,3 MIL MILLONES</a:t>
            </a:r>
            <a:endParaRPr lang="es-PE" sz="1400" dirty="0">
              <a:solidFill>
                <a:srgbClr val="C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68C7A4-F1BA-45E4-9ADF-71E12C868AE9}"/>
              </a:ext>
            </a:extLst>
          </p:cNvPr>
          <p:cNvSpPr txBox="1"/>
          <p:nvPr/>
        </p:nvSpPr>
        <p:spPr>
          <a:xfrm>
            <a:off x="275303" y="5768602"/>
            <a:ext cx="2212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* Principales Destinos comerciales</a:t>
            </a:r>
            <a:endParaRPr lang="es-PE" sz="1100" i="1" dirty="0"/>
          </a:p>
        </p:txBody>
      </p:sp>
      <p:pic>
        <p:nvPicPr>
          <p:cNvPr id="4" name="Gráfico 3" descr="Monedas">
            <a:extLst>
              <a:ext uri="{FF2B5EF4-FFF2-40B4-BE49-F238E27FC236}">
                <a16:creationId xmlns:a16="http://schemas.microsoft.com/office/drawing/2014/main" id="{7082791D-8BC6-4DBF-9762-0BD3E2BB5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2346" y="4597294"/>
            <a:ext cx="950639" cy="9506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5B6BB8-B2CA-4F68-843E-5288A8CE8834}"/>
              </a:ext>
            </a:extLst>
          </p:cNvPr>
          <p:cNvSpPr/>
          <p:nvPr/>
        </p:nvSpPr>
        <p:spPr>
          <a:xfrm>
            <a:off x="3377381" y="5993099"/>
            <a:ext cx="4807974" cy="179914"/>
          </a:xfrm>
          <a:prstGeom prst="rect">
            <a:avLst/>
          </a:prstGeom>
          <a:gradFill flip="none" rotWithShape="1">
            <a:gsLst>
              <a:gs pos="19500">
                <a:srgbClr val="EC9E9E"/>
              </a:gs>
              <a:gs pos="0">
                <a:srgbClr val="C0000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4262721-B2AF-4FEC-9658-B232043B20F2}"/>
              </a:ext>
            </a:extLst>
          </p:cNvPr>
          <p:cNvSpPr txBox="1"/>
          <p:nvPr/>
        </p:nvSpPr>
        <p:spPr>
          <a:xfrm>
            <a:off x="3377381" y="6173013"/>
            <a:ext cx="1086535" cy="26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Mayor Monto</a:t>
            </a:r>
            <a:endParaRPr lang="es-PE" sz="1100" i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ABFC4A-8458-44CA-AEC7-9CA49F5E852B}"/>
              </a:ext>
            </a:extLst>
          </p:cNvPr>
          <p:cNvSpPr txBox="1"/>
          <p:nvPr/>
        </p:nvSpPr>
        <p:spPr>
          <a:xfrm>
            <a:off x="7099219" y="6173013"/>
            <a:ext cx="1086535" cy="26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Menor Monto</a:t>
            </a:r>
            <a:endParaRPr lang="es-PE" sz="1100" i="1" dirty="0"/>
          </a:p>
        </p:txBody>
      </p:sp>
    </p:spTree>
    <p:extLst>
      <p:ext uri="{BB962C8B-B14F-4D97-AF65-F5344CB8AC3E}">
        <p14:creationId xmlns:p14="http://schemas.microsoft.com/office/powerpoint/2010/main" val="384037161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Conector: angular 63">
            <a:extLst>
              <a:ext uri="{FF2B5EF4-FFF2-40B4-BE49-F238E27FC236}">
                <a16:creationId xmlns:a16="http://schemas.microsoft.com/office/drawing/2014/main" id="{742D881D-DC90-4BE8-B9F3-3609B9FA849A}"/>
              </a:ext>
            </a:extLst>
          </p:cNvPr>
          <p:cNvCxnSpPr>
            <a:stCxn id="29" idx="3"/>
            <a:endCxn id="27" idx="1"/>
          </p:cNvCxnSpPr>
          <p:nvPr/>
        </p:nvCxnSpPr>
        <p:spPr>
          <a:xfrm>
            <a:off x="3198232" y="5951297"/>
            <a:ext cx="5491114" cy="12700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4FCE75C1-FACA-435F-BB60-8904577DCC5F}"/>
              </a:ext>
            </a:extLst>
          </p:cNvPr>
          <p:cNvCxnSpPr>
            <a:cxnSpLocks/>
          </p:cNvCxnSpPr>
          <p:nvPr/>
        </p:nvCxnSpPr>
        <p:spPr>
          <a:xfrm>
            <a:off x="3294916" y="2133601"/>
            <a:ext cx="5412119" cy="23476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13D05E53-8370-4551-95D7-B97E4532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17" y="110435"/>
            <a:ext cx="7957268" cy="650099"/>
          </a:xfrm>
        </p:spPr>
        <p:txBody>
          <a:bodyPr anchor="ctr" anchorCtr="0"/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en la cadena logística internacional</a:t>
            </a:r>
            <a:endParaRPr lang="es-PE" sz="2800" b="1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D257C6-1D18-455F-92F6-FA0B586AB41F}"/>
              </a:ext>
            </a:extLst>
          </p:cNvPr>
          <p:cNvSpPr txBox="1"/>
          <p:nvPr/>
        </p:nvSpPr>
        <p:spPr>
          <a:xfrm>
            <a:off x="377505" y="1828800"/>
            <a:ext cx="1354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C00000"/>
                </a:solidFill>
              </a:rPr>
              <a:t>Contaminación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Bioterrorismo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Sabotaje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Conspiración interna</a:t>
            </a:r>
            <a:endParaRPr lang="es-PE" sz="1400" b="1" i="1" dirty="0">
              <a:solidFill>
                <a:srgbClr val="C0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E86402-6663-4711-8F84-96135B50F8A9}"/>
              </a:ext>
            </a:extLst>
          </p:cNvPr>
          <p:cNvSpPr txBox="1"/>
          <p:nvPr/>
        </p:nvSpPr>
        <p:spPr>
          <a:xfrm>
            <a:off x="5314735" y="925335"/>
            <a:ext cx="1354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C00000"/>
                </a:solidFill>
              </a:rPr>
              <a:t>Contaminación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Robos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Infiltración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Averías</a:t>
            </a:r>
            <a:endParaRPr lang="es-PE" sz="1400" b="1" i="1" dirty="0">
              <a:solidFill>
                <a:srgbClr val="C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0AF0C8-68D1-49D5-93FC-F821F2D369FC}"/>
              </a:ext>
            </a:extLst>
          </p:cNvPr>
          <p:cNvSpPr txBox="1"/>
          <p:nvPr/>
        </p:nvSpPr>
        <p:spPr>
          <a:xfrm>
            <a:off x="9565252" y="2661077"/>
            <a:ext cx="18861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C00000"/>
                </a:solidFill>
              </a:rPr>
              <a:t>Contaminación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Falta de entrega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Conspiración 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Robos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Averías</a:t>
            </a:r>
            <a:endParaRPr lang="es-PE" sz="1400" b="1" i="1" dirty="0">
              <a:solidFill>
                <a:srgbClr val="C0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69788F2-2309-4C68-B0C7-E414BEDFE016}"/>
              </a:ext>
            </a:extLst>
          </p:cNvPr>
          <p:cNvSpPr txBox="1"/>
          <p:nvPr/>
        </p:nvSpPr>
        <p:spPr>
          <a:xfrm>
            <a:off x="5318899" y="4892180"/>
            <a:ext cx="163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</a:rPr>
              <a:t>Falta de Entrega</a:t>
            </a:r>
          </a:p>
          <a:p>
            <a:r>
              <a:rPr lang="es-ES" sz="1400" b="1" dirty="0">
                <a:solidFill>
                  <a:srgbClr val="C00000"/>
                </a:solidFill>
              </a:rPr>
              <a:t>Robos</a:t>
            </a:r>
            <a:endParaRPr lang="es-PE" sz="1400" b="1" dirty="0">
              <a:solidFill>
                <a:srgbClr val="C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CB66FB-8390-4E78-BB73-B532C51DE7CF}"/>
              </a:ext>
            </a:extLst>
          </p:cNvPr>
          <p:cNvSpPr txBox="1"/>
          <p:nvPr/>
        </p:nvSpPr>
        <p:spPr>
          <a:xfrm>
            <a:off x="10020315" y="5494097"/>
            <a:ext cx="154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C00000"/>
                </a:solidFill>
              </a:rPr>
              <a:t>Estafa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Lavado de dinero</a:t>
            </a:r>
            <a:endParaRPr lang="es-PE" sz="1400" b="1" i="1" dirty="0">
              <a:solidFill>
                <a:srgbClr val="C0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E4BEB5-56FF-436D-B057-0E142230032B}"/>
              </a:ext>
            </a:extLst>
          </p:cNvPr>
          <p:cNvSpPr txBox="1"/>
          <p:nvPr/>
        </p:nvSpPr>
        <p:spPr>
          <a:xfrm>
            <a:off x="1344005" y="3505086"/>
            <a:ext cx="18861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C00000"/>
                </a:solidFill>
              </a:rPr>
              <a:t>Contaminación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Falta de entrega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Conspiración 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Robos</a:t>
            </a:r>
          </a:p>
          <a:p>
            <a:r>
              <a:rPr lang="es-ES" sz="1400" b="1" i="1" dirty="0">
                <a:solidFill>
                  <a:srgbClr val="C00000"/>
                </a:solidFill>
              </a:rPr>
              <a:t>Infiltración</a:t>
            </a:r>
          </a:p>
        </p:txBody>
      </p:sp>
      <p:pic>
        <p:nvPicPr>
          <p:cNvPr id="4" name="Gráfico 3" descr="Edificio">
            <a:extLst>
              <a:ext uri="{FF2B5EF4-FFF2-40B4-BE49-F238E27FC236}">
                <a16:creationId xmlns:a16="http://schemas.microsoft.com/office/drawing/2014/main" id="{AD54057F-A42D-43EC-A8B3-7062C4A2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0516" y="1697546"/>
            <a:ext cx="914400" cy="914400"/>
          </a:xfrm>
          <a:prstGeom prst="rect">
            <a:avLst/>
          </a:prstGeom>
          <a:effectLst/>
        </p:spPr>
      </p:pic>
      <p:pic>
        <p:nvPicPr>
          <p:cNvPr id="10" name="Gráfico 9" descr="Avión">
            <a:extLst>
              <a:ext uri="{FF2B5EF4-FFF2-40B4-BE49-F238E27FC236}">
                <a16:creationId xmlns:a16="http://schemas.microsoft.com/office/drawing/2014/main" id="{9E8C7BAE-B400-423D-8845-D0D1D1B67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0194" y="3704429"/>
            <a:ext cx="914400" cy="914400"/>
          </a:xfrm>
          <a:prstGeom prst="rect">
            <a:avLst/>
          </a:prstGeom>
          <a:effectLst/>
        </p:spPr>
      </p:pic>
      <p:pic>
        <p:nvPicPr>
          <p:cNvPr id="17" name="Gráfico 16" descr="Crucero">
            <a:extLst>
              <a:ext uri="{FF2B5EF4-FFF2-40B4-BE49-F238E27FC236}">
                <a16:creationId xmlns:a16="http://schemas.microsoft.com/office/drawing/2014/main" id="{920DEA8A-AD7F-488D-977C-62DC20185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9249" y="3708053"/>
            <a:ext cx="914400" cy="914400"/>
          </a:xfrm>
          <a:prstGeom prst="rect">
            <a:avLst/>
          </a:prstGeom>
          <a:effectLst/>
        </p:spPr>
      </p:pic>
      <p:pic>
        <p:nvPicPr>
          <p:cNvPr id="21" name="Gráfico 20" descr="Tren">
            <a:extLst>
              <a:ext uri="{FF2B5EF4-FFF2-40B4-BE49-F238E27FC236}">
                <a16:creationId xmlns:a16="http://schemas.microsoft.com/office/drawing/2014/main" id="{D2ACB780-E02E-41EF-A984-02BC9CA15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3102" y="3775758"/>
            <a:ext cx="914400" cy="914400"/>
          </a:xfrm>
          <a:prstGeom prst="rect">
            <a:avLst/>
          </a:prstGeom>
          <a:effectLst/>
        </p:spPr>
      </p:pic>
      <p:pic>
        <p:nvPicPr>
          <p:cNvPr id="23" name="Gráfico 22" descr="Camión">
            <a:extLst>
              <a:ext uri="{FF2B5EF4-FFF2-40B4-BE49-F238E27FC236}">
                <a16:creationId xmlns:a16="http://schemas.microsoft.com/office/drawing/2014/main" id="{E3949DA8-8FC2-4EC0-B2F5-78A3EB9431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8920" y="3677410"/>
            <a:ext cx="1036479" cy="1036479"/>
          </a:xfrm>
          <a:prstGeom prst="rect">
            <a:avLst/>
          </a:prstGeom>
          <a:effectLst/>
        </p:spPr>
      </p:pic>
      <p:pic>
        <p:nvPicPr>
          <p:cNvPr id="25" name="Gráfico 24" descr="Casa">
            <a:extLst>
              <a:ext uri="{FF2B5EF4-FFF2-40B4-BE49-F238E27FC236}">
                <a16:creationId xmlns:a16="http://schemas.microsoft.com/office/drawing/2014/main" id="{6D4CB513-9AA6-499A-B72D-856EEE046D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9346" y="1690379"/>
            <a:ext cx="914400" cy="914400"/>
          </a:xfrm>
          <a:prstGeom prst="rect">
            <a:avLst/>
          </a:prstGeom>
          <a:effectLst/>
        </p:spPr>
      </p:pic>
      <p:pic>
        <p:nvPicPr>
          <p:cNvPr id="27" name="Gráfico 26" descr="Edificio">
            <a:extLst>
              <a:ext uri="{FF2B5EF4-FFF2-40B4-BE49-F238E27FC236}">
                <a16:creationId xmlns:a16="http://schemas.microsoft.com/office/drawing/2014/main" id="{E6463D2D-82FC-454F-B236-2C48D36F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346" y="5494097"/>
            <a:ext cx="914400" cy="914400"/>
          </a:xfrm>
          <a:prstGeom prst="rect">
            <a:avLst/>
          </a:prstGeom>
          <a:effectLst/>
        </p:spPr>
      </p:pic>
      <p:pic>
        <p:nvPicPr>
          <p:cNvPr id="28" name="Gráfico 27" descr="Camión">
            <a:extLst>
              <a:ext uri="{FF2B5EF4-FFF2-40B4-BE49-F238E27FC236}">
                <a16:creationId xmlns:a16="http://schemas.microsoft.com/office/drawing/2014/main" id="{6838766A-4041-442A-8B9A-BF6FA1357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0094" y="5415400"/>
            <a:ext cx="1269727" cy="1127148"/>
          </a:xfrm>
          <a:prstGeom prst="rect">
            <a:avLst/>
          </a:prstGeom>
          <a:effectLst/>
        </p:spPr>
      </p:pic>
      <p:pic>
        <p:nvPicPr>
          <p:cNvPr id="29" name="Gráfico 28" descr="Casa">
            <a:extLst>
              <a:ext uri="{FF2B5EF4-FFF2-40B4-BE49-F238E27FC236}">
                <a16:creationId xmlns:a16="http://schemas.microsoft.com/office/drawing/2014/main" id="{0BBF1EEA-4CEC-49A5-8B7D-29089C344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83832" y="5494097"/>
            <a:ext cx="914400" cy="914400"/>
          </a:xfrm>
          <a:prstGeom prst="rect">
            <a:avLst/>
          </a:prstGeom>
          <a:effectLst/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0FD13FF-23C6-4253-8842-EF02A1CBFDAF}"/>
              </a:ext>
            </a:extLst>
          </p:cNvPr>
          <p:cNvSpPr txBox="1"/>
          <p:nvPr/>
        </p:nvSpPr>
        <p:spPr>
          <a:xfrm>
            <a:off x="1609213" y="1091040"/>
            <a:ext cx="251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/>
              <a:t>Empresa Exportadora</a:t>
            </a:r>
            <a:endParaRPr lang="es-PE" sz="2000" b="1" i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A093C93-F13C-4413-879E-38F401DE4E25}"/>
              </a:ext>
            </a:extLst>
          </p:cNvPr>
          <p:cNvSpPr txBox="1"/>
          <p:nvPr/>
        </p:nvSpPr>
        <p:spPr>
          <a:xfrm>
            <a:off x="7865831" y="5046395"/>
            <a:ext cx="254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/>
              <a:t>Empresa Importadora</a:t>
            </a:r>
            <a:endParaRPr lang="es-PE" sz="2000" b="1" i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FB0E4E1-EEE2-4CBC-B5E4-91BCCCC5C6AC}"/>
              </a:ext>
            </a:extLst>
          </p:cNvPr>
          <p:cNvSpPr txBox="1"/>
          <p:nvPr/>
        </p:nvSpPr>
        <p:spPr>
          <a:xfrm>
            <a:off x="7308673" y="1231429"/>
            <a:ext cx="371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/>
              <a:t>Operador Logístico Internacional</a:t>
            </a:r>
            <a:endParaRPr lang="es-PE" sz="2000" b="1" i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443A465-1460-4870-B407-1150456E7266}"/>
              </a:ext>
            </a:extLst>
          </p:cNvPr>
          <p:cNvSpPr txBox="1"/>
          <p:nvPr/>
        </p:nvSpPr>
        <p:spPr>
          <a:xfrm>
            <a:off x="316564" y="5096609"/>
            <a:ext cx="3685520" cy="40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/>
              <a:t>Operador Logístico Internacional</a:t>
            </a:r>
            <a:endParaRPr lang="es-PE" sz="2000" b="1" i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124E491-D9B6-4A55-B1B7-0DDBF79CCCEF}"/>
              </a:ext>
            </a:extLst>
          </p:cNvPr>
          <p:cNvSpPr txBox="1"/>
          <p:nvPr/>
        </p:nvSpPr>
        <p:spPr>
          <a:xfrm>
            <a:off x="3765163" y="3025135"/>
            <a:ext cx="374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/>
              <a:t>Plataforma Logística</a:t>
            </a:r>
            <a:endParaRPr lang="es-PE" sz="2800" b="1" i="1" dirty="0"/>
          </a:p>
        </p:txBody>
      </p:sp>
      <p:pic>
        <p:nvPicPr>
          <p:cNvPr id="47" name="Gráfico 46" descr="Camión">
            <a:extLst>
              <a:ext uri="{FF2B5EF4-FFF2-40B4-BE49-F238E27FC236}">
                <a16:creationId xmlns:a16="http://schemas.microsoft.com/office/drawing/2014/main" id="{D6144D2A-5883-4F8A-A244-CA83762E5E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08854" y="1692839"/>
            <a:ext cx="1156795" cy="1156795"/>
          </a:xfrm>
          <a:prstGeom prst="rect">
            <a:avLst/>
          </a:prstGeom>
          <a:effectLst/>
        </p:spPr>
      </p:pic>
      <p:cxnSp>
        <p:nvCxnSpPr>
          <p:cNvPr id="60" name="Conector: angular 59">
            <a:extLst>
              <a:ext uri="{FF2B5EF4-FFF2-40B4-BE49-F238E27FC236}">
                <a16:creationId xmlns:a16="http://schemas.microsoft.com/office/drawing/2014/main" id="{60A5BF84-636B-4EDA-8E71-756CFA377D88}"/>
              </a:ext>
            </a:extLst>
          </p:cNvPr>
          <p:cNvCxnSpPr>
            <a:cxnSpLocks/>
          </p:cNvCxnSpPr>
          <p:nvPr/>
        </p:nvCxnSpPr>
        <p:spPr>
          <a:xfrm rot="5400000">
            <a:off x="7974104" y="2919762"/>
            <a:ext cx="1495616" cy="884647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5FFC2C06-71B1-4BC3-A31F-C3C4A7AEF78F}"/>
              </a:ext>
            </a:extLst>
          </p:cNvPr>
          <p:cNvCxnSpPr>
            <a:cxnSpLocks/>
            <a:endCxn id="29" idx="0"/>
          </p:cNvCxnSpPr>
          <p:nvPr/>
        </p:nvCxnSpPr>
        <p:spPr>
          <a:xfrm rot="10800000" flipV="1">
            <a:off x="2741032" y="4211813"/>
            <a:ext cx="812070" cy="1282284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6786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5085512" y="3301230"/>
            <a:ext cx="5105401" cy="11465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3200" b="1" dirty="0">
                <a:solidFill>
                  <a:schemeClr val="accent1">
                    <a:lumMod val="75000"/>
                  </a:schemeClr>
                </a:solidFill>
              </a:rPr>
              <a:t>COMERCIO SEGURO</a:t>
            </a:r>
          </a:p>
        </p:txBody>
      </p:sp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776703" y="3163913"/>
            <a:ext cx="35251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0075CC"/>
                </a:solidFill>
              </a:rPr>
              <a:t>CONSECUENCIA … </a:t>
            </a:r>
          </a:p>
          <a:p>
            <a:r>
              <a:rPr lang="es-PE" sz="2400" dirty="0"/>
              <a:t>Se prioriza la protección de las fronteras</a:t>
            </a:r>
            <a:endParaRPr lang="es-PE" sz="2400" b="1" dirty="0">
              <a:solidFill>
                <a:srgbClr val="C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14367" y="1452410"/>
            <a:ext cx="3341580" cy="73578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sz="2000" b="1" dirty="0">
                <a:solidFill>
                  <a:srgbClr val="0075CC"/>
                </a:solidFill>
                <a:latin typeface="Arial" charset="0"/>
                <a:cs typeface="Arial" charset="0"/>
              </a:rPr>
              <a:t>¿ Cómo nace  el OEA?</a:t>
            </a:r>
            <a:br>
              <a:rPr lang="es-PE" sz="20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s-PE" sz="2000" dirty="0">
                <a:latin typeface="Arial" charset="0"/>
                <a:cs typeface="Arial" charset="0"/>
              </a:rPr>
              <a:t>Inseguridad</a:t>
            </a:r>
          </a:p>
        </p:txBody>
      </p:sp>
      <p:sp>
        <p:nvSpPr>
          <p:cNvPr id="18" name="17 Flecha a la derecha con bandas"/>
          <p:cNvSpPr/>
          <p:nvPr/>
        </p:nvSpPr>
        <p:spPr>
          <a:xfrm>
            <a:off x="4290769" y="3570096"/>
            <a:ext cx="628650" cy="60960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0B61E944-D539-49F1-8346-95737BD5C009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7957268" cy="65009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b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es el OEA?</a:t>
            </a:r>
            <a:endParaRPr lang="es-PE" sz="2800" b="1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7 Flecha a la derecha con bandas">
            <a:extLst>
              <a:ext uri="{FF2B5EF4-FFF2-40B4-BE49-F238E27FC236}">
                <a16:creationId xmlns:a16="http://schemas.microsoft.com/office/drawing/2014/main" id="{4B46155B-427A-4330-8483-81F380351C91}"/>
              </a:ext>
            </a:extLst>
          </p:cNvPr>
          <p:cNvSpPr/>
          <p:nvPr/>
        </p:nvSpPr>
        <p:spPr>
          <a:xfrm rot="5400000">
            <a:off x="7019087" y="4590259"/>
            <a:ext cx="628650" cy="60960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E9769A-1062-4B74-9E1D-A63A13CA39D9}"/>
              </a:ext>
            </a:extLst>
          </p:cNvPr>
          <p:cNvSpPr txBox="1"/>
          <p:nvPr/>
        </p:nvSpPr>
        <p:spPr>
          <a:xfrm>
            <a:off x="3368767" y="5247843"/>
            <a:ext cx="7732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 ECONÓMICO AUTORIZADO</a:t>
            </a:r>
          </a:p>
          <a:p>
            <a:pPr algn="ctr"/>
            <a:r>
              <a:rPr lang="es-E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 con estándares internacionales otorgado por la Aduana</a:t>
            </a:r>
          </a:p>
          <a:p>
            <a:endParaRPr lang="es-PE" dirty="0"/>
          </a:p>
        </p:txBody>
      </p:sp>
      <p:pic>
        <p:nvPicPr>
          <p:cNvPr id="25" name="Picture 2" descr="Image result for quiebre">
            <a:extLst>
              <a:ext uri="{FF2B5EF4-FFF2-40B4-BE49-F238E27FC236}">
                <a16:creationId xmlns:a16="http://schemas.microsoft.com/office/drawing/2014/main" id="{A79A70ED-4DB0-42AB-88B6-8AC67090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991" y="1121257"/>
            <a:ext cx="2098294" cy="139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F2E798-3C00-4FF0-8B79-0800FA8A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037" y="1082517"/>
            <a:ext cx="2079954" cy="184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A8D42E-EF36-4353-A657-13106D758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55" y="1121257"/>
            <a:ext cx="1950739" cy="148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EE0840-4A3F-4E5C-ABD6-6C3D4C7A2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733" y="1077832"/>
            <a:ext cx="2317010" cy="203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170345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3277C9-1C9B-49C5-8ACF-F71AE89EC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04" y="1370386"/>
            <a:ext cx="8934220" cy="4878755"/>
          </a:xfrm>
          <a:prstGeom prst="rect">
            <a:avLst/>
          </a:prstGeom>
        </p:spPr>
      </p:pic>
      <p:sp>
        <p:nvSpPr>
          <p:cNvPr id="512" name="511 CuadroTexto"/>
          <p:cNvSpPr txBox="1"/>
          <p:nvPr/>
        </p:nvSpPr>
        <p:spPr>
          <a:xfrm>
            <a:off x="2211156" y="908721"/>
            <a:ext cx="815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75CC"/>
                </a:solidFill>
              </a:rPr>
              <a:t>El Programa OEA  es global </a:t>
            </a:r>
          </a:p>
        </p:txBody>
      </p:sp>
      <p:sp>
        <p:nvSpPr>
          <p:cNvPr id="515" name="514 Elipse"/>
          <p:cNvSpPr/>
          <p:nvPr/>
        </p:nvSpPr>
        <p:spPr>
          <a:xfrm>
            <a:off x="1816733" y="5991491"/>
            <a:ext cx="72000" cy="7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6" name="515 Elipse"/>
          <p:cNvSpPr/>
          <p:nvPr/>
        </p:nvSpPr>
        <p:spPr>
          <a:xfrm>
            <a:off x="1816733" y="5775467"/>
            <a:ext cx="72000" cy="72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7" name="17 CuadroTexto"/>
          <p:cNvSpPr txBox="1">
            <a:spLocks noChangeArrowheads="1"/>
          </p:cNvSpPr>
          <p:nvPr/>
        </p:nvSpPr>
        <p:spPr bwMode="auto">
          <a:xfrm>
            <a:off x="1891971" y="5657865"/>
            <a:ext cx="32371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100">
                <a:latin typeface="Calibri" charset="0"/>
                <a:ea typeface="MS PGothic" charset="0"/>
                <a:cs typeface="MS PGothic" charset="0"/>
              </a:rPr>
              <a:t>Programas implementados   </a:t>
            </a:r>
          </a:p>
        </p:txBody>
      </p:sp>
      <p:sp>
        <p:nvSpPr>
          <p:cNvPr id="518" name="17 CuadroTexto"/>
          <p:cNvSpPr txBox="1">
            <a:spLocks noChangeArrowheads="1"/>
          </p:cNvSpPr>
          <p:nvPr/>
        </p:nvSpPr>
        <p:spPr bwMode="auto">
          <a:xfrm>
            <a:off x="1888741" y="5919475"/>
            <a:ext cx="32371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100">
                <a:latin typeface="Calibri" charset="0"/>
                <a:ea typeface="MS PGothic" charset="0"/>
                <a:cs typeface="MS PGothic" charset="0"/>
              </a:rPr>
              <a:t>Programas en proceso</a:t>
            </a:r>
          </a:p>
        </p:txBody>
      </p:sp>
      <p:grpSp>
        <p:nvGrpSpPr>
          <p:cNvPr id="260" name="2 Grupo">
            <a:extLst>
              <a:ext uri="{FF2B5EF4-FFF2-40B4-BE49-F238E27FC236}">
                <a16:creationId xmlns:a16="http://schemas.microsoft.com/office/drawing/2014/main" id="{0753FED7-1F26-4FBC-9C77-CF9BA66DFD38}"/>
              </a:ext>
            </a:extLst>
          </p:cNvPr>
          <p:cNvGrpSpPr/>
          <p:nvPr/>
        </p:nvGrpSpPr>
        <p:grpSpPr>
          <a:xfrm>
            <a:off x="3041020" y="3645024"/>
            <a:ext cx="3108986" cy="1218776"/>
            <a:chOff x="742471" y="3717032"/>
            <a:chExt cx="4145314" cy="1625034"/>
          </a:xfrm>
        </p:grpSpPr>
        <p:sp>
          <p:nvSpPr>
            <p:cNvPr id="261" name="1 Elipse">
              <a:extLst>
                <a:ext uri="{FF2B5EF4-FFF2-40B4-BE49-F238E27FC236}">
                  <a16:creationId xmlns:a16="http://schemas.microsoft.com/office/drawing/2014/main" id="{27615FC6-2CA3-4DE5-B635-25AA07480AB4}"/>
                </a:ext>
              </a:extLst>
            </p:cNvPr>
            <p:cNvSpPr/>
            <p:nvPr/>
          </p:nvSpPr>
          <p:spPr>
            <a:xfrm>
              <a:off x="742471" y="3717032"/>
              <a:ext cx="1625034" cy="1625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62" name="Rectangle 3">
              <a:extLst>
                <a:ext uri="{FF2B5EF4-FFF2-40B4-BE49-F238E27FC236}">
                  <a16:creationId xmlns:a16="http://schemas.microsoft.com/office/drawing/2014/main" id="{AACFAB56-A628-4F3A-A0CA-F808F812C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329" y="4293096"/>
              <a:ext cx="3816424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240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14.717</a:t>
              </a:r>
            </a:p>
          </p:txBody>
        </p:sp>
        <p:sp>
          <p:nvSpPr>
            <p:cNvPr id="263" name="Rectangle 3">
              <a:extLst>
                <a:ext uri="{FF2B5EF4-FFF2-40B4-BE49-F238E27FC236}">
                  <a16:creationId xmlns:a16="http://schemas.microsoft.com/office/drawing/2014/main" id="{6D38E323-E478-485A-BE87-8B1A84B6D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361" y="3861048"/>
              <a:ext cx="3816424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90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Américas y</a:t>
              </a:r>
            </a:p>
            <a:p>
              <a:pPr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90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 el Caribe</a:t>
              </a:r>
              <a:endParaRPr lang="es-ES" sz="3600" b="1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endParaRPr>
            </a:p>
          </p:txBody>
        </p:sp>
      </p:grpSp>
      <p:grpSp>
        <p:nvGrpSpPr>
          <p:cNvPr id="264" name="682 Grupo">
            <a:extLst>
              <a:ext uri="{FF2B5EF4-FFF2-40B4-BE49-F238E27FC236}">
                <a16:creationId xmlns:a16="http://schemas.microsoft.com/office/drawing/2014/main" id="{F16EACB1-E960-490A-AED4-05604350A01B}"/>
              </a:ext>
            </a:extLst>
          </p:cNvPr>
          <p:cNvGrpSpPr/>
          <p:nvPr/>
        </p:nvGrpSpPr>
        <p:grpSpPr>
          <a:xfrm>
            <a:off x="5834497" y="2194743"/>
            <a:ext cx="3627161" cy="1357547"/>
            <a:chOff x="828076" y="3951848"/>
            <a:chExt cx="3891600" cy="1456518"/>
          </a:xfrm>
        </p:grpSpPr>
        <p:sp>
          <p:nvSpPr>
            <p:cNvPr id="265" name="683 Elipse">
              <a:extLst>
                <a:ext uri="{FF2B5EF4-FFF2-40B4-BE49-F238E27FC236}">
                  <a16:creationId xmlns:a16="http://schemas.microsoft.com/office/drawing/2014/main" id="{DB05F9E3-A8D1-4F87-9B19-8A845E3AE203}"/>
                </a:ext>
              </a:extLst>
            </p:cNvPr>
            <p:cNvSpPr/>
            <p:nvPr/>
          </p:nvSpPr>
          <p:spPr>
            <a:xfrm>
              <a:off x="895316" y="3951848"/>
              <a:ext cx="1456519" cy="145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66" name="Rectangle 3">
              <a:extLst>
                <a:ext uri="{FF2B5EF4-FFF2-40B4-BE49-F238E27FC236}">
                  <a16:creationId xmlns:a16="http://schemas.microsoft.com/office/drawing/2014/main" id="{C3DB5B05-53F2-465C-92BC-7DBC91160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252" y="4352550"/>
              <a:ext cx="3816424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270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19.459</a:t>
              </a:r>
            </a:p>
          </p:txBody>
        </p:sp>
        <p:sp>
          <p:nvSpPr>
            <p:cNvPr id="267" name="Rectangle 3">
              <a:extLst>
                <a:ext uri="{FF2B5EF4-FFF2-40B4-BE49-F238E27FC236}">
                  <a16:creationId xmlns:a16="http://schemas.microsoft.com/office/drawing/2014/main" id="{0FDFE2C2-B80C-4B93-AE81-19AC99187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76" y="4150806"/>
              <a:ext cx="1465815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1200" b="1" dirty="0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Europa</a:t>
              </a:r>
              <a:endParaRPr lang="es-ES" sz="4500" b="1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endParaRPr>
            </a:p>
          </p:txBody>
        </p:sp>
      </p:grpSp>
      <p:grpSp>
        <p:nvGrpSpPr>
          <p:cNvPr id="268" name="674 Grupo">
            <a:extLst>
              <a:ext uri="{FF2B5EF4-FFF2-40B4-BE49-F238E27FC236}">
                <a16:creationId xmlns:a16="http://schemas.microsoft.com/office/drawing/2014/main" id="{2540C60A-9A89-4B91-9E4D-9BF63C0D13A0}"/>
              </a:ext>
            </a:extLst>
          </p:cNvPr>
          <p:cNvGrpSpPr/>
          <p:nvPr/>
        </p:nvGrpSpPr>
        <p:grpSpPr>
          <a:xfrm>
            <a:off x="5727363" y="3840858"/>
            <a:ext cx="2834140" cy="1065872"/>
            <a:chOff x="848336" y="3889198"/>
            <a:chExt cx="4039449" cy="1519169"/>
          </a:xfrm>
        </p:grpSpPr>
        <p:sp>
          <p:nvSpPr>
            <p:cNvPr id="269" name="675 Elipse">
              <a:extLst>
                <a:ext uri="{FF2B5EF4-FFF2-40B4-BE49-F238E27FC236}">
                  <a16:creationId xmlns:a16="http://schemas.microsoft.com/office/drawing/2014/main" id="{BB2235B7-CC05-42C7-AD05-CF707CE8C3F9}"/>
                </a:ext>
              </a:extLst>
            </p:cNvPr>
            <p:cNvSpPr/>
            <p:nvPr/>
          </p:nvSpPr>
          <p:spPr>
            <a:xfrm>
              <a:off x="848336" y="3889198"/>
              <a:ext cx="1519169" cy="15191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0" name="Rectangle 3">
              <a:extLst>
                <a:ext uri="{FF2B5EF4-FFF2-40B4-BE49-F238E27FC236}">
                  <a16:creationId xmlns:a16="http://schemas.microsoft.com/office/drawing/2014/main" id="{DD974AE8-CBC1-432A-BD96-128087287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361" y="4508079"/>
              <a:ext cx="3816424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240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686</a:t>
              </a:r>
            </a:p>
          </p:txBody>
        </p:sp>
        <p:sp>
          <p:nvSpPr>
            <p:cNvPr id="271" name="Rectangle 3">
              <a:extLst>
                <a:ext uri="{FF2B5EF4-FFF2-40B4-BE49-F238E27FC236}">
                  <a16:creationId xmlns:a16="http://schemas.microsoft.com/office/drawing/2014/main" id="{1D236168-D36D-4ACF-8B16-05F7F33D7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337" y="4040215"/>
              <a:ext cx="1465815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675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Norte de África y Cercano y Medio Oriente</a:t>
              </a:r>
              <a:endParaRPr lang="es-ES" sz="2400" b="1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endParaRPr>
            </a:p>
          </p:txBody>
        </p:sp>
      </p:grpSp>
      <p:grpSp>
        <p:nvGrpSpPr>
          <p:cNvPr id="272" name="678 Grupo">
            <a:extLst>
              <a:ext uri="{FF2B5EF4-FFF2-40B4-BE49-F238E27FC236}">
                <a16:creationId xmlns:a16="http://schemas.microsoft.com/office/drawing/2014/main" id="{EC18553E-7B36-4255-BFD1-10E0CDBDBAF7}"/>
              </a:ext>
            </a:extLst>
          </p:cNvPr>
          <p:cNvGrpSpPr/>
          <p:nvPr/>
        </p:nvGrpSpPr>
        <p:grpSpPr>
          <a:xfrm>
            <a:off x="6498768" y="5022642"/>
            <a:ext cx="2375653" cy="905525"/>
            <a:chOff x="842892" y="3870544"/>
            <a:chExt cx="3998209" cy="1523993"/>
          </a:xfrm>
        </p:grpSpPr>
        <p:sp>
          <p:nvSpPr>
            <p:cNvPr id="273" name="679 Elipse">
              <a:extLst>
                <a:ext uri="{FF2B5EF4-FFF2-40B4-BE49-F238E27FC236}">
                  <a16:creationId xmlns:a16="http://schemas.microsoft.com/office/drawing/2014/main" id="{34BDBA6C-15B1-4396-A476-AF693EE45B25}"/>
                </a:ext>
              </a:extLst>
            </p:cNvPr>
            <p:cNvSpPr/>
            <p:nvPr/>
          </p:nvSpPr>
          <p:spPr>
            <a:xfrm>
              <a:off x="842892" y="3870544"/>
              <a:ext cx="1523993" cy="15239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4" name="Rectangle 3">
              <a:extLst>
                <a:ext uri="{FF2B5EF4-FFF2-40B4-BE49-F238E27FC236}">
                  <a16:creationId xmlns:a16="http://schemas.microsoft.com/office/drawing/2014/main" id="{B648EDF1-78CF-4FDB-A295-F912E9198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676" y="4537563"/>
              <a:ext cx="3816425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210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113</a:t>
              </a:r>
            </a:p>
          </p:txBody>
        </p:sp>
        <p:sp>
          <p:nvSpPr>
            <p:cNvPr id="275" name="Rectangle 3">
              <a:extLst>
                <a:ext uri="{FF2B5EF4-FFF2-40B4-BE49-F238E27FC236}">
                  <a16:creationId xmlns:a16="http://schemas.microsoft.com/office/drawing/2014/main" id="{4479797B-DBC6-4445-9023-339EA2620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218" y="4147049"/>
              <a:ext cx="1406412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75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África Oriental y Meridional</a:t>
              </a:r>
            </a:p>
          </p:txBody>
        </p:sp>
      </p:grpSp>
      <p:grpSp>
        <p:nvGrpSpPr>
          <p:cNvPr id="276" name="686 Grupo">
            <a:extLst>
              <a:ext uri="{FF2B5EF4-FFF2-40B4-BE49-F238E27FC236}">
                <a16:creationId xmlns:a16="http://schemas.microsoft.com/office/drawing/2014/main" id="{07718EDA-AC14-4021-B534-B8A3AB3F8027}"/>
              </a:ext>
            </a:extLst>
          </p:cNvPr>
          <p:cNvGrpSpPr/>
          <p:nvPr/>
        </p:nvGrpSpPr>
        <p:grpSpPr>
          <a:xfrm>
            <a:off x="7574647" y="3014175"/>
            <a:ext cx="4383558" cy="1849625"/>
            <a:chOff x="848336" y="3889198"/>
            <a:chExt cx="4067617" cy="1519169"/>
          </a:xfrm>
        </p:grpSpPr>
        <p:sp>
          <p:nvSpPr>
            <p:cNvPr id="277" name="687 Elipse">
              <a:extLst>
                <a:ext uri="{FF2B5EF4-FFF2-40B4-BE49-F238E27FC236}">
                  <a16:creationId xmlns:a16="http://schemas.microsoft.com/office/drawing/2014/main" id="{04DA3B15-ECCA-4C27-9780-405D8BB165B2}"/>
                </a:ext>
              </a:extLst>
            </p:cNvPr>
            <p:cNvSpPr/>
            <p:nvPr/>
          </p:nvSpPr>
          <p:spPr>
            <a:xfrm>
              <a:off x="848336" y="3889198"/>
              <a:ext cx="1519169" cy="15191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8" name="Rectangle 3">
              <a:extLst>
                <a:ext uri="{FF2B5EF4-FFF2-40B4-BE49-F238E27FC236}">
                  <a16:creationId xmlns:a16="http://schemas.microsoft.com/office/drawing/2014/main" id="{E5F3C12C-4949-4848-9CB9-95A6AF846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529" y="4617895"/>
              <a:ext cx="3816424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3000" b="1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41.630</a:t>
              </a:r>
            </a:p>
          </p:txBody>
        </p:sp>
        <p:sp>
          <p:nvSpPr>
            <p:cNvPr id="279" name="Rectangle 3">
              <a:extLst>
                <a:ext uri="{FF2B5EF4-FFF2-40B4-BE49-F238E27FC236}">
                  <a16:creationId xmlns:a16="http://schemas.microsoft.com/office/drawing/2014/main" id="{4A50E51F-F6A0-4490-A04D-8D442FF6C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689" y="4105841"/>
              <a:ext cx="1465815" cy="620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buClr>
                  <a:srgbClr val="414651"/>
                </a:buClr>
                <a:buSzPct val="100000"/>
                <a:defRPr/>
              </a:pPr>
              <a:r>
                <a:rPr lang="es-ES" sz="1050" b="1" dirty="0">
                  <a:solidFill>
                    <a:prstClr val="white"/>
                  </a:solidFill>
                  <a:latin typeface="Trebuchet MS" pitchFamily="34" charset="0"/>
                  <a:ea typeface="ＭＳ Ｐゴシック" pitchFamily="34" charset="-128"/>
                  <a:cs typeface="Trebuchet MS" pitchFamily="34" charset="0"/>
                </a:rPr>
                <a:t>Lejano Oriente, Sur y Sureste de Asia e Islas del Pacífico</a:t>
              </a:r>
            </a:p>
          </p:txBody>
        </p:sp>
      </p:grpSp>
      <p:sp>
        <p:nvSpPr>
          <p:cNvPr id="281" name="1 Título">
            <a:extLst>
              <a:ext uri="{FF2B5EF4-FFF2-40B4-BE49-F238E27FC236}">
                <a16:creationId xmlns:a16="http://schemas.microsoft.com/office/drawing/2014/main" id="{5C1D1DBD-3829-411E-B2DA-AC8D4D123E9C}"/>
              </a:ext>
            </a:extLst>
          </p:cNvPr>
          <p:cNvSpPr txBox="1">
            <a:spLocks/>
          </p:cNvSpPr>
          <p:nvPr/>
        </p:nvSpPr>
        <p:spPr>
          <a:xfrm>
            <a:off x="413195" y="301019"/>
            <a:ext cx="789213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dirty="0"/>
              <a:t>Operador Económico Autorizado (OEA)</a:t>
            </a:r>
          </a:p>
        </p:txBody>
      </p:sp>
    </p:spTree>
    <p:extLst>
      <p:ext uri="{BB962C8B-B14F-4D97-AF65-F5344CB8AC3E}">
        <p14:creationId xmlns:p14="http://schemas.microsoft.com/office/powerpoint/2010/main" val="3055366170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ns0116\Desktop\certificacion-de-producto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9383" y="1039875"/>
            <a:ext cx="7022278" cy="540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98178" y="5751260"/>
            <a:ext cx="1600200" cy="273844"/>
          </a:xfrm>
        </p:spPr>
        <p:txBody>
          <a:bodyPr/>
          <a:lstStyle/>
          <a:p>
            <a:fld id="{FA30A668-8A3A-45BD-8C99-BB8FB7614088}" type="slidenum">
              <a:rPr lang="es-ES" b="1" smtClean="0">
                <a:solidFill>
                  <a:prstClr val="white"/>
                </a:solidFill>
                <a:latin typeface="Calibri" panose="020F0502020204030204" pitchFamily="34" charset="0"/>
              </a:rPr>
              <a:pPr/>
              <a:t>6</a:t>
            </a:fld>
            <a:endParaRPr lang="es-ES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E9DA73C1-E9A0-49EB-907B-9516CB4C4507}"/>
              </a:ext>
            </a:extLst>
          </p:cNvPr>
          <p:cNvSpPr txBox="1">
            <a:spLocks/>
          </p:cNvSpPr>
          <p:nvPr/>
        </p:nvSpPr>
        <p:spPr>
          <a:xfrm>
            <a:off x="665922" y="260129"/>
            <a:ext cx="9217084" cy="5491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PE" sz="2800" b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del programa </a:t>
            </a:r>
            <a:r>
              <a:rPr lang="es-PE" sz="3200" b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OEA</a:t>
            </a:r>
          </a:p>
        </p:txBody>
      </p:sp>
      <p:sp>
        <p:nvSpPr>
          <p:cNvPr id="51" name="CuadroTexto 5">
            <a:extLst>
              <a:ext uri="{FF2B5EF4-FFF2-40B4-BE49-F238E27FC236}">
                <a16:creationId xmlns:a16="http://schemas.microsoft.com/office/drawing/2014/main" id="{BCDD5846-92EB-4B5C-B5E0-9AF40712C95D}"/>
              </a:ext>
            </a:extLst>
          </p:cNvPr>
          <p:cNvSpPr txBox="1"/>
          <p:nvPr/>
        </p:nvSpPr>
        <p:spPr>
          <a:xfrm>
            <a:off x="658587" y="1257299"/>
            <a:ext cx="7422242" cy="4280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800" b="1" dirty="0"/>
              <a:t>Certificación voluntaria</a:t>
            </a:r>
          </a:p>
          <a:p>
            <a:pPr>
              <a:lnSpc>
                <a:spcPct val="200000"/>
              </a:lnSpc>
            </a:pPr>
            <a:r>
              <a:rPr lang="es-ES" sz="2800" b="1" dirty="0"/>
              <a:t>Trámite Gratuito</a:t>
            </a:r>
            <a:endParaRPr lang="es-ES" sz="2800" b="1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s-PE" sz="2800" b="1" dirty="0"/>
              <a:t>Certificado emitido por SUNAT</a:t>
            </a:r>
            <a:endParaRPr lang="es-PE" sz="2800" b="1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s-ES" sz="2800" b="1" dirty="0"/>
              <a:t>Vigencia Indefinida</a:t>
            </a:r>
            <a:endParaRPr lang="es-ES" sz="2800" b="1" dirty="0"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s-ES" sz="2800" b="1" dirty="0"/>
              <a:t>Verificaciones periódicas de mantenimiento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96206430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8B073E8E-B3E0-42B1-B4D4-D7EE2FF6639A}"/>
              </a:ext>
            </a:extLst>
          </p:cNvPr>
          <p:cNvSpPr/>
          <p:nvPr/>
        </p:nvSpPr>
        <p:spPr>
          <a:xfrm>
            <a:off x="3569110" y="1647189"/>
            <a:ext cx="4493342" cy="4635624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1D2CB7-A6B9-4E28-9C68-2B36078F07E7}"/>
              </a:ext>
            </a:extLst>
          </p:cNvPr>
          <p:cNvSpPr txBox="1"/>
          <p:nvPr/>
        </p:nvSpPr>
        <p:spPr>
          <a:xfrm>
            <a:off x="2252281" y="5210811"/>
            <a:ext cx="17532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AHORRO DINERO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D43775-72EC-4C9B-8B82-0B3FE30D3DE8}"/>
              </a:ext>
            </a:extLst>
          </p:cNvPr>
          <p:cNvSpPr txBox="1"/>
          <p:nvPr/>
        </p:nvSpPr>
        <p:spPr>
          <a:xfrm>
            <a:off x="1759684" y="3364793"/>
            <a:ext cx="17532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AHORRO TIEMPO</a:t>
            </a:r>
            <a:endParaRPr lang="es-PE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42A049-172E-45DD-ABC3-8BF6A70E0916}"/>
              </a:ext>
            </a:extLst>
          </p:cNvPr>
          <p:cNvSpPr txBox="1"/>
          <p:nvPr/>
        </p:nvSpPr>
        <p:spPr>
          <a:xfrm>
            <a:off x="4359263" y="869614"/>
            <a:ext cx="267608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MEJORA LA SEGURIDAD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DA5123-B67C-478E-A800-CBE86F6B409B}"/>
              </a:ext>
            </a:extLst>
          </p:cNvPr>
          <p:cNvSpPr txBox="1"/>
          <p:nvPr/>
        </p:nvSpPr>
        <p:spPr>
          <a:xfrm>
            <a:off x="8555049" y="2976103"/>
            <a:ext cx="17532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COMERCIO FÁCIL</a:t>
            </a:r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6FCACD-385F-4C02-9515-BC9202F9D219}"/>
              </a:ext>
            </a:extLst>
          </p:cNvPr>
          <p:cNvSpPr txBox="1"/>
          <p:nvPr/>
        </p:nvSpPr>
        <p:spPr>
          <a:xfrm>
            <a:off x="7554979" y="4947997"/>
            <a:ext cx="22985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dirty="0"/>
              <a:t>DESPACHO </a:t>
            </a:r>
          </a:p>
          <a:p>
            <a:r>
              <a:rPr lang="es-ES" dirty="0"/>
              <a:t>RÁPIDO</a:t>
            </a:r>
            <a:endParaRPr lang="es-PE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2A2A0C5-64AB-42C6-B9BF-A4DF485F94D6}"/>
              </a:ext>
            </a:extLst>
          </p:cNvPr>
          <p:cNvSpPr txBox="1">
            <a:spLocks/>
          </p:cNvSpPr>
          <p:nvPr/>
        </p:nvSpPr>
        <p:spPr>
          <a:xfrm>
            <a:off x="413195" y="301019"/>
            <a:ext cx="7892137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dirty="0"/>
              <a:t>Ser un Operador Económico Autorizado </a:t>
            </a:r>
          </a:p>
        </p:txBody>
      </p:sp>
      <p:pic>
        <p:nvPicPr>
          <p:cNvPr id="3" name="Gráfico 2" descr="Cronómetro">
            <a:extLst>
              <a:ext uri="{FF2B5EF4-FFF2-40B4-BE49-F238E27FC236}">
                <a16:creationId xmlns:a16="http://schemas.microsoft.com/office/drawing/2014/main" id="{DBBAFC67-1109-4F5C-8559-383A73B0C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8931" y="322678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Gráfico 11" descr="Alcancía de cerdito">
            <a:extLst>
              <a:ext uri="{FF2B5EF4-FFF2-40B4-BE49-F238E27FC236}">
                <a16:creationId xmlns:a16="http://schemas.microsoft.com/office/drawing/2014/main" id="{4A8F5693-0BF1-4CF8-868F-0227E5DB4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6965" y="505634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Gráfico 15" descr="Candado">
            <a:extLst>
              <a:ext uri="{FF2B5EF4-FFF2-40B4-BE49-F238E27FC236}">
                <a16:creationId xmlns:a16="http://schemas.microsoft.com/office/drawing/2014/main" id="{DE4F4826-E3D8-426C-B5E5-E7FE0A062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1787" y="141450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Gráfico 17" descr="Apretón de manos">
            <a:extLst>
              <a:ext uri="{FF2B5EF4-FFF2-40B4-BE49-F238E27FC236}">
                <a16:creationId xmlns:a16="http://schemas.microsoft.com/office/drawing/2014/main" id="{DAEED878-EFF2-4BCE-88BB-B7C9788361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86407" y="290759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ráfico 19" descr="Lista de comprobación">
            <a:extLst>
              <a:ext uri="{FF2B5EF4-FFF2-40B4-BE49-F238E27FC236}">
                <a16:creationId xmlns:a16="http://schemas.microsoft.com/office/drawing/2014/main" id="{A338A431-5C0B-4E01-AED6-C7FC5D1D4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2509" y="484474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14C3FDD-265F-42F2-B56A-B2FB375A39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4165" y="3186879"/>
            <a:ext cx="2709645" cy="13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2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7">
            <a:extLst>
              <a:ext uri="{FF2B5EF4-FFF2-40B4-BE49-F238E27FC236}">
                <a16:creationId xmlns:a16="http://schemas.microsoft.com/office/drawing/2014/main" id="{E9A0EF72-4947-45B0-9B13-738371345EEB}"/>
              </a:ext>
            </a:extLst>
          </p:cNvPr>
          <p:cNvSpPr txBox="1">
            <a:spLocks/>
          </p:cNvSpPr>
          <p:nvPr/>
        </p:nvSpPr>
        <p:spPr>
          <a:xfrm>
            <a:off x="665823" y="408059"/>
            <a:ext cx="9117274" cy="4801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>
                <a:solidFill>
                  <a:srgbClr val="0070C0"/>
                </a:solidFill>
                <a:ea typeface="+mn-ea"/>
              </a:rPr>
              <a:t>Control Ágil  - Menor  Tiempo - Menor Costo </a:t>
            </a:r>
            <a:endParaRPr lang="es-PE" sz="2800" dirty="0">
              <a:solidFill>
                <a:srgbClr val="0070C0"/>
              </a:solidFill>
              <a:ea typeface="+mn-ea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6F86B43-185F-4F54-A5F1-134C1CDC4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733908"/>
              </p:ext>
            </p:extLst>
          </p:nvPr>
        </p:nvGraphicFramePr>
        <p:xfrm>
          <a:off x="688260" y="1612490"/>
          <a:ext cx="4739146" cy="345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6EF1C63-9C99-4AD7-A24B-593CCE5D5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289979"/>
              </p:ext>
            </p:extLst>
          </p:nvPr>
        </p:nvGraphicFramePr>
        <p:xfrm>
          <a:off x="6961237" y="1609094"/>
          <a:ext cx="4572000" cy="345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78E6A18-F8E4-4261-AE3B-9EE5903BBFFF}"/>
              </a:ext>
            </a:extLst>
          </p:cNvPr>
          <p:cNvSpPr txBox="1"/>
          <p:nvPr/>
        </p:nvSpPr>
        <p:spPr>
          <a:xfrm>
            <a:off x="3375211" y="5396718"/>
            <a:ext cx="490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/>
              <a:t>Un ahorro de $ 160 por contenedor en gastos asociados al aforo físico </a:t>
            </a:r>
            <a:endParaRPr lang="es-PE" sz="2400" b="1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1E21FB-B700-4821-ABF6-CD618AD41DDA}"/>
              </a:ext>
            </a:extLst>
          </p:cNvPr>
          <p:cNvSpPr/>
          <p:nvPr/>
        </p:nvSpPr>
        <p:spPr>
          <a:xfrm>
            <a:off x="6862914" y="3813217"/>
            <a:ext cx="3224980" cy="77635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1BDCBFB-E7B1-4ADA-8F8F-A7899639B199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5427406" y="3334655"/>
            <a:ext cx="1533831" cy="33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952C4D65-8465-43AB-AB53-2C496F806F59}"/>
              </a:ext>
            </a:extLst>
          </p:cNvPr>
          <p:cNvCxnSpPr>
            <a:cxnSpLocks/>
            <a:endCxn id="2" idx="3"/>
          </p:cNvCxnSpPr>
          <p:nvPr/>
        </p:nvCxnSpPr>
        <p:spPr>
          <a:xfrm rot="10800000" flipV="1">
            <a:off x="8278761" y="5063613"/>
            <a:ext cx="973397" cy="748604"/>
          </a:xfrm>
          <a:prstGeom prst="bentConnector3">
            <a:avLst>
              <a:gd name="adj1" fmla="val 26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áfico 27" descr="Dinero">
            <a:extLst>
              <a:ext uri="{FF2B5EF4-FFF2-40B4-BE49-F238E27FC236}">
                <a16:creationId xmlns:a16="http://schemas.microsoft.com/office/drawing/2014/main" id="{189F83F7-5473-4806-BD54-86ECA98D4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1871" y="5357391"/>
            <a:ext cx="914400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27A61F-F7AC-4D0D-8489-94BC72B85CBD}"/>
              </a:ext>
            </a:extLst>
          </p:cNvPr>
          <p:cNvSpPr txBox="1"/>
          <p:nvPr/>
        </p:nvSpPr>
        <p:spPr>
          <a:xfrm>
            <a:off x="2386034" y="979178"/>
            <a:ext cx="739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/>
              <a:t>CASO EMPRESA ABCDEF</a:t>
            </a:r>
            <a:endParaRPr lang="es-PE" sz="2400" b="1" i="1" dirty="0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358F7549-7E3A-4AF3-9A8C-C49D37993E20}"/>
              </a:ext>
            </a:extLst>
          </p:cNvPr>
          <p:cNvSpPr txBox="1"/>
          <p:nvPr/>
        </p:nvSpPr>
        <p:spPr>
          <a:xfrm>
            <a:off x="2524538" y="3971231"/>
            <a:ext cx="2027583" cy="2301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>
                <a:solidFill>
                  <a:schemeClr val="bg1"/>
                </a:solidFill>
              </a:rPr>
              <a:t>CONTROL AUTOMATICO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2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53">
            <a:extLst>
              <a:ext uri="{FF2B5EF4-FFF2-40B4-BE49-F238E27FC236}">
                <a16:creationId xmlns:a16="http://schemas.microsoft.com/office/drawing/2014/main" id="{6093C883-25C1-4F8C-931E-650FD8675962}"/>
              </a:ext>
            </a:extLst>
          </p:cNvPr>
          <p:cNvSpPr txBox="1"/>
          <p:nvPr/>
        </p:nvSpPr>
        <p:spPr>
          <a:xfrm>
            <a:off x="4381062" y="1458665"/>
            <a:ext cx="23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r">
              <a:defRPr sz="1600">
                <a:solidFill>
                  <a:schemeClr val="accent1">
                    <a:lumMod val="75000"/>
                  </a:schemeClr>
                </a:solidFill>
                <a:latin typeface="Arial Unicode MS"/>
                <a:cs typeface="Aharoni" panose="02010803020104030203" pitchFamily="2" charset="-79"/>
              </a:defRPr>
            </a:lvl1pPr>
          </a:lstStyle>
          <a:p>
            <a:r>
              <a:rPr lang="es-PE" dirty="0"/>
              <a:t>Contacto exclusivo: sectorista</a:t>
            </a:r>
          </a:p>
        </p:txBody>
      </p:sp>
      <p:sp>
        <p:nvSpPr>
          <p:cNvPr id="64" name="TextBox 156">
            <a:extLst>
              <a:ext uri="{FF2B5EF4-FFF2-40B4-BE49-F238E27FC236}">
                <a16:creationId xmlns:a16="http://schemas.microsoft.com/office/drawing/2014/main" id="{E68A0597-3320-4E1F-B3FB-AD0CEE18A4B5}"/>
              </a:ext>
            </a:extLst>
          </p:cNvPr>
          <p:cNvSpPr txBox="1"/>
          <p:nvPr/>
        </p:nvSpPr>
        <p:spPr>
          <a:xfrm>
            <a:off x="404010" y="1461279"/>
            <a:ext cx="20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50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algn="r"/>
            <a:r>
              <a:rPr lang="es-PE" sz="1600" dirty="0">
                <a:latin typeface="Arial Unicode MS"/>
              </a:rPr>
              <a:t>Inspecciones más ágiles</a:t>
            </a:r>
          </a:p>
        </p:txBody>
      </p:sp>
      <p:sp>
        <p:nvSpPr>
          <p:cNvPr id="65" name="TextBox 159">
            <a:extLst>
              <a:ext uri="{FF2B5EF4-FFF2-40B4-BE49-F238E27FC236}">
                <a16:creationId xmlns:a16="http://schemas.microsoft.com/office/drawing/2014/main" id="{13B1AB4C-6480-448E-9D95-CF7B8B19157B}"/>
              </a:ext>
            </a:extLst>
          </p:cNvPr>
          <p:cNvSpPr txBox="1"/>
          <p:nvPr/>
        </p:nvSpPr>
        <p:spPr>
          <a:xfrm>
            <a:off x="5475402" y="4066902"/>
            <a:ext cx="176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r">
              <a:defRPr sz="1600">
                <a:solidFill>
                  <a:schemeClr val="accent1">
                    <a:lumMod val="75000"/>
                  </a:schemeClr>
                </a:solidFill>
                <a:latin typeface="Arial Unicode MS"/>
                <a:cs typeface="Aharoni" panose="02010803020104030203" pitchFamily="2" charset="-79"/>
              </a:defRPr>
            </a:lvl1pPr>
          </a:lstStyle>
          <a:p>
            <a:r>
              <a:rPr lang="es-PE" dirty="0"/>
              <a:t>Reconocimiento</a:t>
            </a:r>
          </a:p>
          <a:p>
            <a:r>
              <a:rPr lang="es-PE" dirty="0"/>
              <a:t> internacional</a:t>
            </a:r>
          </a:p>
        </p:txBody>
      </p:sp>
      <p:sp>
        <p:nvSpPr>
          <p:cNvPr id="66" name="TextBox 162">
            <a:extLst>
              <a:ext uri="{FF2B5EF4-FFF2-40B4-BE49-F238E27FC236}">
                <a16:creationId xmlns:a16="http://schemas.microsoft.com/office/drawing/2014/main" id="{18504983-23FF-4205-949B-685A529FDD94}"/>
              </a:ext>
            </a:extLst>
          </p:cNvPr>
          <p:cNvSpPr txBox="1"/>
          <p:nvPr/>
        </p:nvSpPr>
        <p:spPr>
          <a:xfrm>
            <a:off x="487680" y="2804766"/>
            <a:ext cx="237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50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algn="r"/>
            <a:r>
              <a:rPr lang="es-PE" sz="1600">
                <a:latin typeface="Arial Unicode MS"/>
              </a:rPr>
              <a:t>Aprobación automática drawback</a:t>
            </a:r>
          </a:p>
        </p:txBody>
      </p:sp>
      <p:sp>
        <p:nvSpPr>
          <p:cNvPr id="74" name="TextBox 91">
            <a:extLst>
              <a:ext uri="{FF2B5EF4-FFF2-40B4-BE49-F238E27FC236}">
                <a16:creationId xmlns:a16="http://schemas.microsoft.com/office/drawing/2014/main" id="{595BB0CE-C5B0-4ED3-AC62-5CC3DC186388}"/>
              </a:ext>
            </a:extLst>
          </p:cNvPr>
          <p:cNvSpPr txBox="1"/>
          <p:nvPr/>
        </p:nvSpPr>
        <p:spPr>
          <a:xfrm>
            <a:off x="451710" y="4386085"/>
            <a:ext cx="237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r">
              <a:defRPr sz="150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s-PE" sz="1600" dirty="0">
                <a:latin typeface="Arial Unicode MS"/>
              </a:rPr>
              <a:t>Atención preferente en </a:t>
            </a:r>
          </a:p>
          <a:p>
            <a:r>
              <a:rPr lang="es-PE" sz="1600" dirty="0">
                <a:latin typeface="Arial Unicode MS"/>
              </a:rPr>
              <a:t>trámites aduaneros</a:t>
            </a:r>
          </a:p>
        </p:txBody>
      </p:sp>
      <p:sp>
        <p:nvSpPr>
          <p:cNvPr id="76" name="TextBox 159">
            <a:extLst>
              <a:ext uri="{FF2B5EF4-FFF2-40B4-BE49-F238E27FC236}">
                <a16:creationId xmlns:a16="http://schemas.microsoft.com/office/drawing/2014/main" id="{D32A04BE-E4BA-4A52-B68D-8CDC514386BA}"/>
              </a:ext>
            </a:extLst>
          </p:cNvPr>
          <p:cNvSpPr txBox="1"/>
          <p:nvPr/>
        </p:nvSpPr>
        <p:spPr>
          <a:xfrm>
            <a:off x="782383" y="5489003"/>
            <a:ext cx="374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r">
              <a:defRPr sz="150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s-PE" sz="1600" dirty="0">
                <a:latin typeface="Arial Unicode MS"/>
              </a:rPr>
              <a:t>Capacitación especializada y exclusiva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51946D8-BA7B-4963-9A8F-9BC44976EE6A}"/>
              </a:ext>
            </a:extLst>
          </p:cNvPr>
          <p:cNvGrpSpPr/>
          <p:nvPr/>
        </p:nvGrpSpPr>
        <p:grpSpPr>
          <a:xfrm>
            <a:off x="3392546" y="1388356"/>
            <a:ext cx="720000" cy="720000"/>
            <a:chOff x="3746950" y="1339359"/>
            <a:chExt cx="959110" cy="967961"/>
          </a:xfrm>
        </p:grpSpPr>
        <p:sp>
          <p:nvSpPr>
            <p:cNvPr id="59" name="Oval 21">
              <a:extLst>
                <a:ext uri="{FF2B5EF4-FFF2-40B4-BE49-F238E27FC236}">
                  <a16:creationId xmlns:a16="http://schemas.microsoft.com/office/drawing/2014/main" id="{0C6FF7A6-7424-4125-92BE-FD351AC268BA}"/>
                </a:ext>
              </a:extLst>
            </p:cNvPr>
            <p:cNvSpPr/>
            <p:nvPr/>
          </p:nvSpPr>
          <p:spPr>
            <a:xfrm>
              <a:off x="3746950" y="1348209"/>
              <a:ext cx="959110" cy="9591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Gráfico 76" descr="Red de usuarios">
              <a:extLst>
                <a:ext uri="{FF2B5EF4-FFF2-40B4-BE49-F238E27FC236}">
                  <a16:creationId xmlns:a16="http://schemas.microsoft.com/office/drawing/2014/main" id="{2F341DFF-E02A-425B-9682-0ABC5A872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7693" y="1339359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EE966CD-079B-41A2-AC7B-6B735421B420}"/>
              </a:ext>
            </a:extLst>
          </p:cNvPr>
          <p:cNvGrpSpPr/>
          <p:nvPr/>
        </p:nvGrpSpPr>
        <p:grpSpPr>
          <a:xfrm>
            <a:off x="3398450" y="2798598"/>
            <a:ext cx="720000" cy="720000"/>
            <a:chOff x="3754421" y="2909671"/>
            <a:chExt cx="959110" cy="959111"/>
          </a:xfrm>
        </p:grpSpPr>
        <p:sp>
          <p:nvSpPr>
            <p:cNvPr id="62" name="Oval 121">
              <a:extLst>
                <a:ext uri="{FF2B5EF4-FFF2-40B4-BE49-F238E27FC236}">
                  <a16:creationId xmlns:a16="http://schemas.microsoft.com/office/drawing/2014/main" id="{6FB7CF24-32CF-44C8-9444-AAECAB22FC02}"/>
                </a:ext>
              </a:extLst>
            </p:cNvPr>
            <p:cNvSpPr/>
            <p:nvPr/>
          </p:nvSpPr>
          <p:spPr>
            <a:xfrm>
              <a:off x="3754421" y="2909671"/>
              <a:ext cx="959110" cy="9591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Gráfico 77" descr="Engranajes">
              <a:extLst>
                <a:ext uri="{FF2B5EF4-FFF2-40B4-BE49-F238E27FC236}">
                  <a16:creationId xmlns:a16="http://schemas.microsoft.com/office/drawing/2014/main" id="{84503BCA-C818-4B57-9010-15B6C1D97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89228" y="2939853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6CAF603-3B3D-4E01-AA4B-57B3D5B3412C}"/>
              </a:ext>
            </a:extLst>
          </p:cNvPr>
          <p:cNvGrpSpPr/>
          <p:nvPr/>
        </p:nvGrpSpPr>
        <p:grpSpPr>
          <a:xfrm>
            <a:off x="4675773" y="3527325"/>
            <a:ext cx="720000" cy="720000"/>
            <a:chOff x="5193933" y="3679725"/>
            <a:chExt cx="959110" cy="959111"/>
          </a:xfrm>
        </p:grpSpPr>
        <p:sp>
          <p:nvSpPr>
            <p:cNvPr id="61" name="Oval 119">
              <a:extLst>
                <a:ext uri="{FF2B5EF4-FFF2-40B4-BE49-F238E27FC236}">
                  <a16:creationId xmlns:a16="http://schemas.microsoft.com/office/drawing/2014/main" id="{06165721-BD01-4924-AA48-91704FC05CBE}"/>
                </a:ext>
              </a:extLst>
            </p:cNvPr>
            <p:cNvSpPr/>
            <p:nvPr/>
          </p:nvSpPr>
          <p:spPr>
            <a:xfrm>
              <a:off x="5193933" y="3679725"/>
              <a:ext cx="959110" cy="959111"/>
            </a:xfrm>
            <a:prstGeom prst="ellipse">
              <a:avLst/>
            </a:prstGeom>
            <a:solidFill>
              <a:srgbClr val="C6C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Gráfico 78" descr="Globo terráqueo: América">
              <a:extLst>
                <a:ext uri="{FF2B5EF4-FFF2-40B4-BE49-F238E27FC236}">
                  <a16:creationId xmlns:a16="http://schemas.microsoft.com/office/drawing/2014/main" id="{026109CB-DFC0-4D3A-AFF0-190D3D15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2748" y="3700181"/>
              <a:ext cx="914400" cy="9144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1BC14BB-CD23-4AFC-8C4B-38736BDE3BCC}"/>
              </a:ext>
            </a:extLst>
          </p:cNvPr>
          <p:cNvGrpSpPr/>
          <p:nvPr/>
        </p:nvGrpSpPr>
        <p:grpSpPr>
          <a:xfrm>
            <a:off x="4666235" y="4930767"/>
            <a:ext cx="720000" cy="720000"/>
            <a:chOff x="5225035" y="5184767"/>
            <a:chExt cx="959110" cy="959111"/>
          </a:xfrm>
        </p:grpSpPr>
        <p:sp>
          <p:nvSpPr>
            <p:cNvPr id="75" name="Oval 119">
              <a:extLst>
                <a:ext uri="{FF2B5EF4-FFF2-40B4-BE49-F238E27FC236}">
                  <a16:creationId xmlns:a16="http://schemas.microsoft.com/office/drawing/2014/main" id="{D3C4C6BD-91FE-488C-BA18-1C687046ED0F}"/>
                </a:ext>
              </a:extLst>
            </p:cNvPr>
            <p:cNvSpPr/>
            <p:nvPr/>
          </p:nvSpPr>
          <p:spPr>
            <a:xfrm>
              <a:off x="5225035" y="5184767"/>
              <a:ext cx="959110" cy="95911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Gráfico 79" descr="Internet">
              <a:extLst>
                <a:ext uri="{FF2B5EF4-FFF2-40B4-BE49-F238E27FC236}">
                  <a16:creationId xmlns:a16="http://schemas.microsoft.com/office/drawing/2014/main" id="{3ECF4A85-5D27-4DF2-814A-4B931ADC6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7903" y="5313958"/>
              <a:ext cx="735357" cy="735357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C729346-BED1-4E5A-97BE-ACE02A0E2BD9}"/>
              </a:ext>
            </a:extLst>
          </p:cNvPr>
          <p:cNvGrpSpPr/>
          <p:nvPr/>
        </p:nvGrpSpPr>
        <p:grpSpPr>
          <a:xfrm>
            <a:off x="3401262" y="4202336"/>
            <a:ext cx="720000" cy="720000"/>
            <a:chOff x="3756862" y="4456336"/>
            <a:chExt cx="991634" cy="959111"/>
          </a:xfrm>
        </p:grpSpPr>
        <p:sp>
          <p:nvSpPr>
            <p:cNvPr id="73" name="Oval 88">
              <a:extLst>
                <a:ext uri="{FF2B5EF4-FFF2-40B4-BE49-F238E27FC236}">
                  <a16:creationId xmlns:a16="http://schemas.microsoft.com/office/drawing/2014/main" id="{3EEE00D2-87F1-4C43-AACD-83F650BD7532}"/>
                </a:ext>
              </a:extLst>
            </p:cNvPr>
            <p:cNvSpPr/>
            <p:nvPr/>
          </p:nvSpPr>
          <p:spPr>
            <a:xfrm>
              <a:off x="3756862" y="4456336"/>
              <a:ext cx="991634" cy="959111"/>
            </a:xfrm>
            <a:prstGeom prst="ellipse">
              <a:avLst/>
            </a:prstGeom>
            <a:solidFill>
              <a:srgbClr val="FF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Gráfico 80" descr="Internet">
              <a:extLst>
                <a:ext uri="{FF2B5EF4-FFF2-40B4-BE49-F238E27FC236}">
                  <a16:creationId xmlns:a16="http://schemas.microsoft.com/office/drawing/2014/main" id="{A4A6E5CF-0C68-4010-96DA-45B54A47E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77968" y="4549709"/>
              <a:ext cx="735357" cy="735357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12CD90D4-DC06-46AD-8845-BB9C41222BFA}"/>
              </a:ext>
            </a:extLst>
          </p:cNvPr>
          <p:cNvGrpSpPr/>
          <p:nvPr/>
        </p:nvGrpSpPr>
        <p:grpSpPr>
          <a:xfrm>
            <a:off x="4706503" y="2100527"/>
            <a:ext cx="720000" cy="720000"/>
            <a:chOff x="5195387" y="2131790"/>
            <a:chExt cx="959110" cy="980752"/>
          </a:xfrm>
        </p:grpSpPr>
        <p:sp>
          <p:nvSpPr>
            <p:cNvPr id="60" name="Oval 118">
              <a:extLst>
                <a:ext uri="{FF2B5EF4-FFF2-40B4-BE49-F238E27FC236}">
                  <a16:creationId xmlns:a16="http://schemas.microsoft.com/office/drawing/2014/main" id="{38D9707A-FBF8-41D4-B8D9-D1F6DDF91B27}"/>
                </a:ext>
              </a:extLst>
            </p:cNvPr>
            <p:cNvSpPr/>
            <p:nvPr/>
          </p:nvSpPr>
          <p:spPr>
            <a:xfrm>
              <a:off x="5195387" y="2153431"/>
              <a:ext cx="959110" cy="95911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Gráfico 81" descr="Empleado de oficina">
              <a:extLst>
                <a:ext uri="{FF2B5EF4-FFF2-40B4-BE49-F238E27FC236}">
                  <a16:creationId xmlns:a16="http://schemas.microsoft.com/office/drawing/2014/main" id="{B45E7183-57A7-4B82-B433-DE05B67FC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06992" y="2131790"/>
              <a:ext cx="914400" cy="914400"/>
            </a:xfrm>
            <a:prstGeom prst="rect">
              <a:avLst/>
            </a:prstGeom>
          </p:spPr>
        </p:pic>
      </p:grpSp>
      <p:sp>
        <p:nvSpPr>
          <p:cNvPr id="84" name="TextBox 47">
            <a:extLst>
              <a:ext uri="{FF2B5EF4-FFF2-40B4-BE49-F238E27FC236}">
                <a16:creationId xmlns:a16="http://schemas.microsoft.com/office/drawing/2014/main" id="{0B88D369-77D3-4FBE-83F4-0CE6C9760992}"/>
              </a:ext>
            </a:extLst>
          </p:cNvPr>
          <p:cNvSpPr txBox="1"/>
          <p:nvPr/>
        </p:nvSpPr>
        <p:spPr>
          <a:xfrm>
            <a:off x="583417" y="375269"/>
            <a:ext cx="48798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cap="all" dirty="0">
                <a:solidFill>
                  <a:srgbClr val="0072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E" sz="2800" b="1" cap="all" dirty="0">
                <a:solidFill>
                  <a:srgbClr val="0072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RINCIPALES BENEFICIOS</a:t>
            </a:r>
            <a:endParaRPr lang="en-US" sz="2800" b="1" cap="all" dirty="0">
              <a:solidFill>
                <a:srgbClr val="0072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grama de flujo: preparación 1">
            <a:extLst>
              <a:ext uri="{FF2B5EF4-FFF2-40B4-BE49-F238E27FC236}">
                <a16:creationId xmlns:a16="http://schemas.microsoft.com/office/drawing/2014/main" id="{146EDD21-2B38-4712-9437-020CBE22D94B}"/>
              </a:ext>
            </a:extLst>
          </p:cNvPr>
          <p:cNvSpPr/>
          <p:nvPr/>
        </p:nvSpPr>
        <p:spPr>
          <a:xfrm>
            <a:off x="3042795" y="1118356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3" name="Diagrama de flujo: preparación 82">
            <a:extLst>
              <a:ext uri="{FF2B5EF4-FFF2-40B4-BE49-F238E27FC236}">
                <a16:creationId xmlns:a16="http://schemas.microsoft.com/office/drawing/2014/main" id="{32C826D7-521E-4E5D-9EAF-E28DB84C5EFB}"/>
              </a:ext>
            </a:extLst>
          </p:cNvPr>
          <p:cNvSpPr/>
          <p:nvPr/>
        </p:nvSpPr>
        <p:spPr>
          <a:xfrm>
            <a:off x="4342171" y="1815279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5" name="Diagrama de flujo: preparación 84">
            <a:extLst>
              <a:ext uri="{FF2B5EF4-FFF2-40B4-BE49-F238E27FC236}">
                <a16:creationId xmlns:a16="http://schemas.microsoft.com/office/drawing/2014/main" id="{0741533E-CD71-4628-B0DE-6CE5FDDE56AE}"/>
              </a:ext>
            </a:extLst>
          </p:cNvPr>
          <p:cNvSpPr>
            <a:spLocks/>
          </p:cNvSpPr>
          <p:nvPr/>
        </p:nvSpPr>
        <p:spPr>
          <a:xfrm>
            <a:off x="3035174" y="2532012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6" name="Diagrama de flujo: preparación 85">
            <a:extLst>
              <a:ext uri="{FF2B5EF4-FFF2-40B4-BE49-F238E27FC236}">
                <a16:creationId xmlns:a16="http://schemas.microsoft.com/office/drawing/2014/main" id="{D08FF714-80EA-4F4B-8F6D-BA4D4F75B0B4}"/>
              </a:ext>
            </a:extLst>
          </p:cNvPr>
          <p:cNvSpPr/>
          <p:nvPr/>
        </p:nvSpPr>
        <p:spPr>
          <a:xfrm>
            <a:off x="4322879" y="3226875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7" name="Diagrama de flujo: preparación 86">
            <a:extLst>
              <a:ext uri="{FF2B5EF4-FFF2-40B4-BE49-F238E27FC236}">
                <a16:creationId xmlns:a16="http://schemas.microsoft.com/office/drawing/2014/main" id="{C281E7A7-A4F6-4D9B-928C-A69E0C028EB9}"/>
              </a:ext>
            </a:extLst>
          </p:cNvPr>
          <p:cNvSpPr/>
          <p:nvPr/>
        </p:nvSpPr>
        <p:spPr>
          <a:xfrm>
            <a:off x="3037472" y="3933703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8" name="Diagrama de flujo: preparación 87">
            <a:extLst>
              <a:ext uri="{FF2B5EF4-FFF2-40B4-BE49-F238E27FC236}">
                <a16:creationId xmlns:a16="http://schemas.microsoft.com/office/drawing/2014/main" id="{75A839C8-D1B2-43CE-8C6D-399357C2CBE4}"/>
              </a:ext>
            </a:extLst>
          </p:cNvPr>
          <p:cNvSpPr/>
          <p:nvPr/>
        </p:nvSpPr>
        <p:spPr>
          <a:xfrm>
            <a:off x="4320978" y="4640531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9" name="Diagrama de flujo: preparación 88">
            <a:extLst>
              <a:ext uri="{FF2B5EF4-FFF2-40B4-BE49-F238E27FC236}">
                <a16:creationId xmlns:a16="http://schemas.microsoft.com/office/drawing/2014/main" id="{D81B3455-48A2-49B4-A3D7-A6A60BA6A31E}"/>
              </a:ext>
            </a:extLst>
          </p:cNvPr>
          <p:cNvSpPr/>
          <p:nvPr/>
        </p:nvSpPr>
        <p:spPr>
          <a:xfrm>
            <a:off x="5599161" y="2528721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991DC4-007C-4F94-9618-AE154EB82558}"/>
              </a:ext>
            </a:extLst>
          </p:cNvPr>
          <p:cNvSpPr/>
          <p:nvPr/>
        </p:nvSpPr>
        <p:spPr>
          <a:xfrm>
            <a:off x="6714475" y="3270304"/>
            <a:ext cx="391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Unicode MS"/>
                <a:cs typeface="Aharoni" panose="02010803020104030203" pitchFamily="2" charset="-79"/>
              </a:rPr>
              <a:t>Trámites de la declaración en aduanas por la misma empresa</a:t>
            </a:r>
            <a:endParaRPr lang="es-PE" sz="1600" dirty="0">
              <a:solidFill>
                <a:schemeClr val="accent1">
                  <a:lumMod val="75000"/>
                </a:schemeClr>
              </a:solidFill>
              <a:latin typeface="Arial Unicode MS"/>
              <a:cs typeface="Aharoni" panose="02010803020104030203" pitchFamily="2" charset="-79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0135E2A-D240-4F42-B462-53FD60FD1044}"/>
              </a:ext>
            </a:extLst>
          </p:cNvPr>
          <p:cNvGrpSpPr/>
          <p:nvPr/>
        </p:nvGrpSpPr>
        <p:grpSpPr>
          <a:xfrm>
            <a:off x="5962008" y="2810921"/>
            <a:ext cx="720000" cy="720000"/>
            <a:chOff x="6604164" y="2880733"/>
            <a:chExt cx="991634" cy="959111"/>
          </a:xfrm>
        </p:grpSpPr>
        <p:sp>
          <p:nvSpPr>
            <p:cNvPr id="93" name="Oval 88">
              <a:extLst>
                <a:ext uri="{FF2B5EF4-FFF2-40B4-BE49-F238E27FC236}">
                  <a16:creationId xmlns:a16="http://schemas.microsoft.com/office/drawing/2014/main" id="{43B335E0-D3E2-4A1D-8CCC-6BF37E0241A5}"/>
                </a:ext>
              </a:extLst>
            </p:cNvPr>
            <p:cNvSpPr/>
            <p:nvPr/>
          </p:nvSpPr>
          <p:spPr>
            <a:xfrm>
              <a:off x="6604164" y="2880733"/>
              <a:ext cx="991634" cy="95911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Gráfico 4" descr="Persona con idea">
              <a:extLst>
                <a:ext uri="{FF2B5EF4-FFF2-40B4-BE49-F238E27FC236}">
                  <a16:creationId xmlns:a16="http://schemas.microsoft.com/office/drawing/2014/main" id="{B01A578A-2FD1-454B-B06F-DE990279E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48066" y="3009508"/>
              <a:ext cx="723467" cy="723467"/>
            </a:xfrm>
            <a:prstGeom prst="rect">
              <a:avLst/>
            </a:prstGeom>
          </p:spPr>
        </p:pic>
      </p:grpSp>
      <p:sp>
        <p:nvSpPr>
          <p:cNvPr id="94" name="Diagrama de flujo: preparación 93">
            <a:extLst>
              <a:ext uri="{FF2B5EF4-FFF2-40B4-BE49-F238E27FC236}">
                <a16:creationId xmlns:a16="http://schemas.microsoft.com/office/drawing/2014/main" id="{B780009C-58C8-4B23-8183-FC772D92CDF5}"/>
              </a:ext>
            </a:extLst>
          </p:cNvPr>
          <p:cNvSpPr/>
          <p:nvPr/>
        </p:nvSpPr>
        <p:spPr>
          <a:xfrm>
            <a:off x="6862764" y="1830567"/>
            <a:ext cx="1440000" cy="12600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A5DD50F-C3B2-404A-989B-2E3828825331}"/>
              </a:ext>
            </a:extLst>
          </p:cNvPr>
          <p:cNvSpPr/>
          <p:nvPr/>
        </p:nvSpPr>
        <p:spPr>
          <a:xfrm>
            <a:off x="7761396" y="2023898"/>
            <a:ext cx="247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Unicode MS"/>
                <a:cs typeface="Aharoni" panose="02010803020104030203" pitchFamily="2" charset="-79"/>
              </a:rPr>
              <a:t>Embarques directos</a:t>
            </a:r>
            <a:endParaRPr lang="es-PE" sz="1600" dirty="0">
              <a:solidFill>
                <a:schemeClr val="accent1">
                  <a:lumMod val="75000"/>
                </a:schemeClr>
              </a:solidFill>
              <a:latin typeface="Arial Unicode MS"/>
              <a:cs typeface="Aharoni" panose="02010803020104030203" pitchFamily="2" charset="-79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9711C9C-344B-41C5-AA6E-20FFC7129E73}"/>
              </a:ext>
            </a:extLst>
          </p:cNvPr>
          <p:cNvGrpSpPr/>
          <p:nvPr/>
        </p:nvGrpSpPr>
        <p:grpSpPr>
          <a:xfrm>
            <a:off x="7222764" y="2112831"/>
            <a:ext cx="720000" cy="720000"/>
            <a:chOff x="8004679" y="1898791"/>
            <a:chExt cx="991634" cy="959111"/>
          </a:xfrm>
        </p:grpSpPr>
        <p:sp>
          <p:nvSpPr>
            <p:cNvPr id="95" name="Oval 88">
              <a:extLst>
                <a:ext uri="{FF2B5EF4-FFF2-40B4-BE49-F238E27FC236}">
                  <a16:creationId xmlns:a16="http://schemas.microsoft.com/office/drawing/2014/main" id="{931D704D-4264-4C9A-928B-1EFE9C4F1E12}"/>
                </a:ext>
              </a:extLst>
            </p:cNvPr>
            <p:cNvSpPr/>
            <p:nvPr/>
          </p:nvSpPr>
          <p:spPr>
            <a:xfrm>
              <a:off x="8004679" y="1898791"/>
              <a:ext cx="991634" cy="95911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áfico 7" descr="Carro">
              <a:extLst>
                <a:ext uri="{FF2B5EF4-FFF2-40B4-BE49-F238E27FC236}">
                  <a16:creationId xmlns:a16="http://schemas.microsoft.com/office/drawing/2014/main" id="{C4ECF928-E946-467E-A80C-FA775C95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82524" y="2039815"/>
              <a:ext cx="635945" cy="635945"/>
            </a:xfrm>
            <a:prstGeom prst="rect">
              <a:avLst/>
            </a:prstGeom>
          </p:spPr>
        </p:pic>
      </p:grpSp>
      <p:sp>
        <p:nvSpPr>
          <p:cNvPr id="96" name="Diagrama de flujo: preparación 95">
            <a:extLst>
              <a:ext uri="{FF2B5EF4-FFF2-40B4-BE49-F238E27FC236}">
                <a16:creationId xmlns:a16="http://schemas.microsoft.com/office/drawing/2014/main" id="{490A609C-8FB8-4A6A-B30D-B85A8703E204}"/>
              </a:ext>
            </a:extLst>
          </p:cNvPr>
          <p:cNvSpPr/>
          <p:nvPr/>
        </p:nvSpPr>
        <p:spPr>
          <a:xfrm>
            <a:off x="8052374" y="4505916"/>
            <a:ext cx="1440000" cy="1260000"/>
          </a:xfrm>
          <a:prstGeom prst="flowChartPreparation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/>
          </a:p>
        </p:txBody>
      </p:sp>
      <p:sp>
        <p:nvSpPr>
          <p:cNvPr id="97" name="Diagrama de flujo: preparación 96">
            <a:extLst>
              <a:ext uri="{FF2B5EF4-FFF2-40B4-BE49-F238E27FC236}">
                <a16:creationId xmlns:a16="http://schemas.microsoft.com/office/drawing/2014/main" id="{C0A5DC47-143A-4D99-BC02-E1D54AF6650E}"/>
              </a:ext>
            </a:extLst>
          </p:cNvPr>
          <p:cNvSpPr/>
          <p:nvPr/>
        </p:nvSpPr>
        <p:spPr>
          <a:xfrm>
            <a:off x="9313905" y="5223170"/>
            <a:ext cx="1440000" cy="1260000"/>
          </a:xfrm>
          <a:prstGeom prst="flowChartPreparation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0" name="TextBox 159">
            <a:extLst>
              <a:ext uri="{FF2B5EF4-FFF2-40B4-BE49-F238E27FC236}">
                <a16:creationId xmlns:a16="http://schemas.microsoft.com/office/drawing/2014/main" id="{A53AAA95-619B-4448-AF81-63549FBDAFE6}"/>
              </a:ext>
            </a:extLst>
          </p:cNvPr>
          <p:cNvSpPr txBox="1"/>
          <p:nvPr/>
        </p:nvSpPr>
        <p:spPr>
          <a:xfrm>
            <a:off x="10463111" y="5085472"/>
            <a:ext cx="142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r">
              <a:defRPr sz="1600">
                <a:solidFill>
                  <a:schemeClr val="accent1">
                    <a:lumMod val="75000"/>
                  </a:schemeClr>
                </a:solidFill>
                <a:latin typeface="Arial Unicode MS"/>
                <a:cs typeface="Aharoni" panose="02010803020104030203" pitchFamily="2" charset="-79"/>
              </a:defRPr>
            </a:lvl1pPr>
          </a:lstStyle>
          <a:p>
            <a:r>
              <a:rPr lang="es-P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Procesos</a:t>
            </a:r>
          </a:p>
          <a:p>
            <a:r>
              <a:rPr lang="es-P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automáticos</a:t>
            </a:r>
          </a:p>
        </p:txBody>
      </p:sp>
      <p:sp>
        <p:nvSpPr>
          <p:cNvPr id="101" name="TextBox 159">
            <a:extLst>
              <a:ext uri="{FF2B5EF4-FFF2-40B4-BE49-F238E27FC236}">
                <a16:creationId xmlns:a16="http://schemas.microsoft.com/office/drawing/2014/main" id="{B66C383F-A841-4F79-8924-5F5DFB742AA8}"/>
              </a:ext>
            </a:extLst>
          </p:cNvPr>
          <p:cNvSpPr txBox="1"/>
          <p:nvPr/>
        </p:nvSpPr>
        <p:spPr>
          <a:xfrm>
            <a:off x="9466088" y="4481726"/>
            <a:ext cx="173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r">
              <a:defRPr sz="1600">
                <a:solidFill>
                  <a:schemeClr val="accent1">
                    <a:lumMod val="75000"/>
                  </a:schemeClr>
                </a:solidFill>
                <a:latin typeface="Arial Unicode MS"/>
                <a:cs typeface="Aharoni" panose="02010803020104030203" pitchFamily="2" charset="-79"/>
              </a:defRPr>
            </a:lvl1pPr>
          </a:lstStyle>
          <a:p>
            <a:r>
              <a:rPr lang="es-P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Datos mínimos en la declaración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88607E5-1E47-42B5-AA3F-5B31E17E8571}"/>
              </a:ext>
            </a:extLst>
          </p:cNvPr>
          <p:cNvGrpSpPr/>
          <p:nvPr/>
        </p:nvGrpSpPr>
        <p:grpSpPr>
          <a:xfrm>
            <a:off x="9673565" y="5519749"/>
            <a:ext cx="720000" cy="720000"/>
            <a:chOff x="7378659" y="4866943"/>
            <a:chExt cx="991634" cy="959111"/>
          </a:xfrm>
        </p:grpSpPr>
        <p:sp>
          <p:nvSpPr>
            <p:cNvPr id="98" name="Oval 88">
              <a:extLst>
                <a:ext uri="{FF2B5EF4-FFF2-40B4-BE49-F238E27FC236}">
                  <a16:creationId xmlns:a16="http://schemas.microsoft.com/office/drawing/2014/main" id="{74546F59-9CFE-4D10-A88B-55A77C6B6645}"/>
                </a:ext>
              </a:extLst>
            </p:cNvPr>
            <p:cNvSpPr/>
            <p:nvPr/>
          </p:nvSpPr>
          <p:spPr>
            <a:xfrm>
              <a:off x="7378659" y="4866943"/>
              <a:ext cx="991634" cy="9591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Gráfico 9" descr="Engranajes">
              <a:extLst>
                <a:ext uri="{FF2B5EF4-FFF2-40B4-BE49-F238E27FC236}">
                  <a16:creationId xmlns:a16="http://schemas.microsoft.com/office/drawing/2014/main" id="{E57BB0F9-9BC9-43C6-8706-57D9AD30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54601" y="4956202"/>
              <a:ext cx="829663" cy="829663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CA6ECD8-6F82-45AF-B7F6-2A78AD976EBA}"/>
              </a:ext>
            </a:extLst>
          </p:cNvPr>
          <p:cNvGrpSpPr/>
          <p:nvPr/>
        </p:nvGrpSpPr>
        <p:grpSpPr>
          <a:xfrm>
            <a:off x="8414805" y="4769003"/>
            <a:ext cx="720000" cy="720000"/>
            <a:chOff x="8921625" y="5442370"/>
            <a:chExt cx="991634" cy="959111"/>
          </a:xfrm>
        </p:grpSpPr>
        <p:sp>
          <p:nvSpPr>
            <p:cNvPr id="99" name="Oval 88">
              <a:extLst>
                <a:ext uri="{FF2B5EF4-FFF2-40B4-BE49-F238E27FC236}">
                  <a16:creationId xmlns:a16="http://schemas.microsoft.com/office/drawing/2014/main" id="{DAE639BF-B425-4E30-959A-D4FA7FEE720F}"/>
                </a:ext>
              </a:extLst>
            </p:cNvPr>
            <p:cNvSpPr/>
            <p:nvPr/>
          </p:nvSpPr>
          <p:spPr>
            <a:xfrm>
              <a:off x="8921625" y="5442370"/>
              <a:ext cx="991634" cy="959111"/>
            </a:xfrm>
            <a:prstGeom prst="ellipse">
              <a:avLst/>
            </a:prstGeom>
            <a:solidFill>
              <a:srgbClr val="CAFAFE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áfico 11" descr="Lista de comprobación">
              <a:extLst>
                <a:ext uri="{FF2B5EF4-FFF2-40B4-BE49-F238E27FC236}">
                  <a16:creationId xmlns:a16="http://schemas.microsoft.com/office/drawing/2014/main" id="{E0857534-4A8A-428A-9F25-BFA47C5A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095248" y="5595312"/>
              <a:ext cx="663820" cy="66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9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47E6788421A4FA8ECA8D03351F690" ma:contentTypeVersion="13" ma:contentTypeDescription="Create a new document." ma:contentTypeScope="" ma:versionID="746a89c45fe06b20876de54ec626fb5a">
  <xsd:schema xmlns:xsd="http://www.w3.org/2001/XMLSchema" xmlns:xs="http://www.w3.org/2001/XMLSchema" xmlns:p="http://schemas.microsoft.com/office/2006/metadata/properties" xmlns:ns3="81235c9d-fcbb-45ee-aaba-6de813bdd543" xmlns:ns4="d7a5cb5a-68d2-4338-9d99-90e286879dec" targetNamespace="http://schemas.microsoft.com/office/2006/metadata/properties" ma:root="true" ma:fieldsID="80e9461c640f52d81cc3cf492dcb4b43" ns3:_="" ns4:_="">
    <xsd:import namespace="81235c9d-fcbb-45ee-aaba-6de813bdd543"/>
    <xsd:import namespace="d7a5cb5a-68d2-4338-9d99-90e286879d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35c9d-fcbb-45ee-aaba-6de813bdd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5cb5a-68d2-4338-9d99-90e286879d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E43194-1792-43A6-A0B0-FF5DDF7CAACB}">
  <ds:schemaRefs>
    <ds:schemaRef ds:uri="81235c9d-fcbb-45ee-aaba-6de813bdd543"/>
    <ds:schemaRef ds:uri="d7a5cb5a-68d2-4338-9d99-90e286879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E9F0E9-0625-43C1-B676-BE73028DB3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A2E3F-22FA-473E-8D4C-751FFA36027C}">
  <ds:schemaRefs>
    <ds:schemaRef ds:uri="81235c9d-fcbb-45ee-aaba-6de813bdd543"/>
    <ds:schemaRef ds:uri="d7a5cb5a-68d2-4338-9d99-90e286879d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</TotalTime>
  <Words>776</Words>
  <Application>Microsoft Office PowerPoint</Application>
  <PresentationFormat>Panorámica</PresentationFormat>
  <Paragraphs>234</Paragraphs>
  <Slides>19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6" baseType="lpstr">
      <vt:lpstr>ＭＳ Ｐゴシック</vt:lpstr>
      <vt:lpstr>ＭＳ Ｐゴシック</vt:lpstr>
      <vt:lpstr>Aharoni</vt:lpstr>
      <vt:lpstr>Arial</vt:lpstr>
      <vt:lpstr>Arial Narrow</vt:lpstr>
      <vt:lpstr>Arial Unicode MS</vt:lpstr>
      <vt:lpstr>Calibri</vt:lpstr>
      <vt:lpstr>Calibri Light</vt:lpstr>
      <vt:lpstr>Levenim MT</vt:lpstr>
      <vt:lpstr>Open Sans</vt:lpstr>
      <vt:lpstr>Segoe UI Black</vt:lpstr>
      <vt:lpstr>Tahoma</vt:lpstr>
      <vt:lpstr>Times New Roman</vt:lpstr>
      <vt:lpstr>Trebuchet MS</vt:lpstr>
      <vt:lpstr>Wingdings</vt:lpstr>
      <vt:lpstr>Tema de Office</vt:lpstr>
      <vt:lpstr>think-cell Folie</vt:lpstr>
      <vt:lpstr>Presentación de PowerPoint</vt:lpstr>
      <vt:lpstr>Presentación de PowerPoint</vt:lpstr>
      <vt:lpstr>Riesgos en la cadena logística internacional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User;Marco Cabrel Espada</dc:creator>
  <cp:keywords>Presentación Programa OEA - SUNAT</cp:keywords>
  <cp:lastModifiedBy>Perez Checalla Guiuliana</cp:lastModifiedBy>
  <cp:revision>119</cp:revision>
  <dcterms:created xsi:type="dcterms:W3CDTF">2019-06-19T17:08:54Z</dcterms:created>
  <dcterms:modified xsi:type="dcterms:W3CDTF">2021-07-12T20:58:34Z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0x0101002A147E6788421A4FA8ECA8D03351F690</vt:lpwstr>
  </property>
</Properties>
</file>